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82" r:id="rId2"/>
    <p:sldId id="364" r:id="rId3"/>
    <p:sldId id="344" r:id="rId4"/>
    <p:sldId id="303" r:id="rId5"/>
    <p:sldId id="321" r:id="rId6"/>
    <p:sldId id="323" r:id="rId7"/>
    <p:sldId id="322" r:id="rId8"/>
    <p:sldId id="304" r:id="rId9"/>
    <p:sldId id="305" r:id="rId10"/>
    <p:sldId id="332" r:id="rId11"/>
    <p:sldId id="333" r:id="rId12"/>
    <p:sldId id="334" r:id="rId13"/>
    <p:sldId id="335" r:id="rId14"/>
    <p:sldId id="320" r:id="rId15"/>
    <p:sldId id="336" r:id="rId16"/>
    <p:sldId id="337" r:id="rId17"/>
    <p:sldId id="338" r:id="rId18"/>
    <p:sldId id="339" r:id="rId19"/>
    <p:sldId id="340" r:id="rId20"/>
    <p:sldId id="341" r:id="rId21"/>
    <p:sldId id="346" r:id="rId22"/>
    <p:sldId id="363" r:id="rId23"/>
    <p:sldId id="358" r:id="rId24"/>
    <p:sldId id="359" r:id="rId25"/>
    <p:sldId id="360" r:id="rId26"/>
    <p:sldId id="319" r:id="rId27"/>
    <p:sldId id="317" r:id="rId28"/>
    <p:sldId id="361" r:id="rId29"/>
    <p:sldId id="311" r:id="rId30"/>
    <p:sldId id="312" r:id="rId31"/>
    <p:sldId id="31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 showScrollbar="0"/>
    <p:sldAll/>
    <p:penClr>
      <a:srgbClr val="FF0000"/>
    </p:penClr>
  </p:showPr>
  <p:clrMru>
    <a:srgbClr val="E8F81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29" autoAdjust="0"/>
    <p:restoredTop sz="76065" autoAdjust="0"/>
  </p:normalViewPr>
  <p:slideViewPr>
    <p:cSldViewPr>
      <p:cViewPr varScale="1">
        <p:scale>
          <a:sx n="64" d="100"/>
          <a:sy n="64" d="100"/>
        </p:scale>
        <p:origin x="-124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C827E-7EEB-4200-B587-72D6B6F9E7C6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623C6-D4F3-492D-A0B7-95286DA47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Querying </a:t>
            </a:r>
            <a:r>
              <a:rPr lang="en-US" baseline="0" dirty="0" smtClean="0"/>
              <a:t> - includes paging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PartitionKey</a:t>
            </a:r>
            <a:r>
              <a:rPr lang="en-US" dirty="0" smtClean="0"/>
              <a:t> 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enables scale</a:t>
            </a:r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Querying </a:t>
            </a:r>
            <a:r>
              <a:rPr lang="en-US" baseline="0" dirty="0" smtClean="0"/>
              <a:t> - </a:t>
            </a:r>
            <a:r>
              <a:rPr lang="en-US" baseline="0" smtClean="0"/>
              <a:t>includes paging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oData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baseline="0" dirty="0" smtClean="0"/>
              <a:t>Web Standards compliant protocol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Protocol enables querying and updating data</a:t>
            </a:r>
          </a:p>
          <a:p>
            <a:pPr>
              <a:buFont typeface="Arial" charset="0"/>
              <a:buChar char="•"/>
            </a:pPr>
            <a:r>
              <a:rPr lang="en-US" baseline="0" dirty="0" smtClean="0"/>
              <a:t>Based on</a:t>
            </a:r>
          </a:p>
          <a:p>
            <a:pPr lvl="1">
              <a:buFont typeface="Arial" charset="0"/>
              <a:buChar char="•"/>
            </a:pPr>
            <a:r>
              <a:rPr lang="en-US" baseline="0" dirty="0" smtClean="0"/>
              <a:t>ATOM Publishing Protocol</a:t>
            </a:r>
          </a:p>
          <a:p>
            <a:pPr lvl="1">
              <a:buFont typeface="Arial" charset="0"/>
              <a:buChar char="•"/>
            </a:pPr>
            <a:r>
              <a:rPr lang="en-US" baseline="0" dirty="0" smtClean="0"/>
              <a:t>HTTP</a:t>
            </a:r>
          </a:p>
          <a:p>
            <a:pPr lvl="1">
              <a:buFont typeface="Arial" charset="0"/>
              <a:buChar char="•"/>
            </a:pPr>
            <a:r>
              <a:rPr lang="en-US" baseline="0" dirty="0" smtClean="0"/>
              <a:t>JSON</a:t>
            </a:r>
          </a:p>
          <a:p>
            <a:pPr lvl="1">
              <a:buFont typeface="Arial" charset="0"/>
              <a:buChar char="•"/>
            </a:pPr>
            <a:r>
              <a:rPr lang="en-US" baseline="0" dirty="0" smtClean="0"/>
              <a:t>URI</a:t>
            </a:r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r>
              <a:rPr lang="en-US" dirty="0" smtClean="0"/>
              <a:t>WCF Data Services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Provides a variety</a:t>
            </a:r>
            <a:r>
              <a:rPr lang="en-US" baseline="0" dirty="0" smtClean="0"/>
              <a:t> of </a:t>
            </a:r>
            <a:r>
              <a:rPr lang="en-US" baseline="0" dirty="0" err="1" smtClean="0"/>
              <a:t>oData</a:t>
            </a:r>
            <a:r>
              <a:rPr lang="en-US" baseline="0" dirty="0" smtClean="0"/>
              <a:t> clients</a:t>
            </a:r>
          </a:p>
          <a:p>
            <a:pPr>
              <a:buFont typeface="Arial" charset="0"/>
              <a:buChar char="•"/>
            </a:pPr>
            <a:r>
              <a:rPr lang="en-US" baseline="0" dirty="0" smtClean="0"/>
              <a:t>Enables the easy development of </a:t>
            </a:r>
            <a:r>
              <a:rPr lang="en-US" baseline="0" dirty="0" err="1" smtClean="0"/>
              <a:t>oData</a:t>
            </a:r>
            <a:r>
              <a:rPr lang="en-US" baseline="0" dirty="0" smtClean="0"/>
              <a:t> services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Querying </a:t>
            </a:r>
            <a:r>
              <a:rPr lang="en-US" baseline="0" dirty="0" smtClean="0"/>
              <a:t> - includes paging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CloudStorage</a:t>
            </a:r>
            <a:r>
              <a:rPr lang="en-US" dirty="0" smtClean="0"/>
              <a:t> Account: Represents a Windows Azure storage account. </a:t>
            </a:r>
          </a:p>
          <a:p>
            <a:r>
              <a:rPr lang="en-US" dirty="0" err="1" smtClean="0"/>
              <a:t>CloudTableClient</a:t>
            </a:r>
            <a:r>
              <a:rPr lang="en-US" dirty="0" smtClean="0"/>
              <a:t>: Provides a client for accessing the Windows Azure Table service. </a:t>
            </a:r>
          </a:p>
          <a:p>
            <a:r>
              <a:rPr lang="en-US" dirty="0" err="1" smtClean="0"/>
              <a:t>TableServiceContext</a:t>
            </a:r>
            <a:r>
              <a:rPr lang="en-US" dirty="0" smtClean="0"/>
              <a:t>: Wraps </a:t>
            </a:r>
            <a:r>
              <a:rPr lang="en-US" dirty="0" err="1" smtClean="0"/>
              <a:t>DataServiceContext</a:t>
            </a:r>
            <a:r>
              <a:rPr lang="en-US" dirty="0" smtClean="0"/>
              <a:t>; the WCF </a:t>
            </a:r>
            <a:r>
              <a:rPr lang="en-US" dirty="0" err="1" smtClean="0"/>
              <a:t>DataServiceContext</a:t>
            </a:r>
            <a:r>
              <a:rPr lang="en-US" dirty="0" smtClean="0"/>
              <a:t> class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DataserviceContext</a:t>
            </a:r>
            <a:r>
              <a:rPr lang="en-US" dirty="0" smtClean="0"/>
              <a:t>:</a:t>
            </a:r>
            <a:r>
              <a:rPr lang="en-US" baseline="0" dirty="0" smtClean="0"/>
              <a:t> Acts as the context for your queries</a:t>
            </a:r>
          </a:p>
          <a:p>
            <a:r>
              <a:rPr lang="en-US" baseline="0" dirty="0" smtClean="0"/>
              <a:t>		Does things like maintains state between clients</a:t>
            </a:r>
          </a:p>
          <a:p>
            <a:r>
              <a:rPr lang="en-US" baseline="0" dirty="0" smtClean="0"/>
              <a:t>		Allows for batching</a:t>
            </a:r>
            <a:endParaRPr lang="en-US" dirty="0" smtClean="0"/>
          </a:p>
          <a:p>
            <a:r>
              <a:rPr lang="en-US" dirty="0" err="1" smtClean="0"/>
              <a:t>DataServiceQuery</a:t>
            </a:r>
            <a:r>
              <a:rPr lang="en-US" dirty="0" smtClean="0"/>
              <a:t>: represents a particular HTTP request to a data service</a:t>
            </a:r>
          </a:p>
          <a:p>
            <a:r>
              <a:rPr lang="en-US" dirty="0" err="1" smtClean="0"/>
              <a:t>CloudTableQuery</a:t>
            </a:r>
            <a:r>
              <a:rPr lang="en-US" dirty="0" smtClean="0"/>
              <a:t>: </a:t>
            </a:r>
          </a:p>
          <a:p>
            <a:r>
              <a:rPr lang="en-US" dirty="0" smtClean="0"/>
              <a:t>	Wraps </a:t>
            </a:r>
            <a:r>
              <a:rPr lang="en-US" dirty="0" err="1" smtClean="0"/>
              <a:t>DataServiceQuery</a:t>
            </a:r>
            <a:endParaRPr lang="en-US" dirty="0" smtClean="0"/>
          </a:p>
          <a:p>
            <a:r>
              <a:rPr lang="en-US" dirty="0" smtClean="0"/>
              <a:t>	Adds in things like 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RetryPolicies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		Working with continuation tokens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Querying </a:t>
            </a:r>
            <a:r>
              <a:rPr lang="en-US" baseline="0" dirty="0" smtClean="0"/>
              <a:t> - includes paging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Snapshot isolation</a:t>
            </a:r>
            <a:r>
              <a:rPr lang="en-US" baseline="0" dirty="0" smtClean="0"/>
              <a:t> – works with MVCC – Multi-Version Concurrency Control</a:t>
            </a:r>
          </a:p>
          <a:p>
            <a:endParaRPr lang="en-US" baseline="0" dirty="0" smtClean="0"/>
          </a:p>
          <a:p>
            <a:r>
              <a:rPr lang="en-US" baseline="0" dirty="0" smtClean="0"/>
              <a:t>Retry</a:t>
            </a:r>
          </a:p>
          <a:p>
            <a:r>
              <a:rPr lang="en-US" baseline="0" dirty="0" smtClean="0"/>
              <a:t>	</a:t>
            </a:r>
            <a:r>
              <a:rPr lang="en-US" baseline="0" dirty="0" err="1" smtClean="0"/>
              <a:t>Context.RetryPolicy</a:t>
            </a:r>
            <a:r>
              <a:rPr lang="en-US" baseline="0" dirty="0" smtClean="0"/>
              <a:t> = </a:t>
            </a:r>
            <a:r>
              <a:rPr lang="en-US" baseline="0" dirty="0" err="1" smtClean="0"/>
              <a:t>RetryPolicies.Retry</a:t>
            </a:r>
            <a:r>
              <a:rPr lang="en-US" baseline="0" dirty="0" smtClean="0"/>
              <a:t>(5, </a:t>
            </a:r>
            <a:r>
              <a:rPr lang="en-US" baseline="0" dirty="0" err="1" smtClean="0"/>
              <a:t>TimeSpan.FromSeconds</a:t>
            </a:r>
            <a:r>
              <a:rPr lang="en-US" baseline="0" dirty="0" smtClean="0"/>
              <a:t>(1));</a:t>
            </a:r>
          </a:p>
          <a:p>
            <a:r>
              <a:rPr lang="en-US" baseline="0" dirty="0" smtClean="0"/>
              <a:t>	- Could use exponential </a:t>
            </a:r>
            <a:r>
              <a:rPr lang="en-US" baseline="0" dirty="0" err="1" smtClean="0"/>
              <a:t>backoff</a:t>
            </a:r>
            <a:endParaRPr lang="en-US" baseline="0" dirty="0" smtClean="0"/>
          </a:p>
          <a:p>
            <a:r>
              <a:rPr lang="en-US" baseline="0" dirty="0" smtClean="0"/>
              <a:t>	*** need to use </a:t>
            </a:r>
            <a:r>
              <a:rPr lang="en-US" baseline="0" dirty="0" err="1" smtClean="0"/>
              <a:t>SaveChangesWithRetries</a:t>
            </a:r>
            <a:r>
              <a:rPr lang="en-US" baseline="0" dirty="0" smtClean="0"/>
              <a:t>();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eveducate-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57800" y="5951220"/>
            <a:ext cx="3730650" cy="83058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730250" y="1226541"/>
            <a:ext cx="7681913" cy="1523495"/>
          </a:xfrm>
        </p:spPr>
        <p:txBody>
          <a:bodyPr>
            <a:normAutofit/>
          </a:bodyPr>
          <a:lstStyle>
            <a:lvl1pPr>
              <a:defRPr sz="5400" b="0" baseline="0">
                <a:gradFill>
                  <a:gsLst>
                    <a:gs pos="0">
                      <a:srgbClr val="24506E"/>
                    </a:gs>
                    <a:gs pos="100000">
                      <a:srgbClr val="452A46"/>
                    </a:gs>
                  </a:gsLst>
                  <a:lin ang="5400000" scaled="0"/>
                </a:gradFill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30249" y="2808378"/>
            <a:ext cx="7681913" cy="461665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3" name="Picture 12" descr="bg_head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8845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8" name="Picture 7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8" name="Picture 7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9" name="Picture 8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11" name="Picture 10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7" name="Picture 6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6" name="Picture 5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9" name="Picture 8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9" name="Picture 8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Azure Table Storage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4900" dirty="0" smtClean="0">
                <a:gradFill>
                  <a:gsLst>
                    <a:gs pos="0">
                      <a:srgbClr val="24506E"/>
                    </a:gs>
                    <a:gs pos="100000">
                      <a:srgbClr val="452A46"/>
                    </a:gs>
                  </a:gsLst>
                  <a:lin ang="5400000" scaled="0"/>
                </a:gradFill>
                <a:latin typeface="Segoe UI Semibold" pitchFamily="34" charset="0"/>
                <a:ea typeface="+mj-ea"/>
                <a:cs typeface="+mj-cs"/>
              </a:rPr>
              <a:t>Azure Table Storage Overview</a:t>
            </a:r>
            <a:endParaRPr lang="en-US" sz="4900" dirty="0">
              <a:gradFill>
                <a:gsLst>
                  <a:gs pos="0">
                    <a:srgbClr val="24506E"/>
                  </a:gs>
                  <a:gs pos="100000">
                    <a:srgbClr val="452A46"/>
                  </a:gs>
                </a:gsLst>
                <a:lin ang="5400000" scaled="0"/>
              </a:gradFill>
              <a:latin typeface="Segoe UI Semibold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Partitions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62000" y="2057400"/>
            <a:ext cx="3429000" cy="3886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2971800"/>
          <a:ext cx="304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935"/>
                <a:gridCol w="24580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Going</a:t>
                      </a:r>
                      <a:r>
                        <a:rPr lang="en-US" baseline="0" dirty="0" smtClean="0"/>
                        <a:t> to bed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I’m super smart, really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Love me, please…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Playing </a:t>
                      </a:r>
                      <a:r>
                        <a:rPr lang="en-US" dirty="0" err="1" smtClean="0"/>
                        <a:t>XBox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Just ate meatloaf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66800" y="2667000"/>
            <a:ext cx="2743200" cy="2286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solidFill>
                  <a:srgbClr val="373737"/>
                </a:solidFill>
              </a:rPr>
              <a:t>Vomeets</a:t>
            </a:r>
            <a:r>
              <a:rPr lang="en-US" sz="2000" b="1" dirty="0" smtClean="0">
                <a:solidFill>
                  <a:srgbClr val="373737"/>
                </a:solidFill>
              </a:rPr>
              <a:t> Table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1676400"/>
            <a:ext cx="2743200" cy="2286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200" b="1" dirty="0" smtClean="0">
                <a:solidFill>
                  <a:srgbClr val="373737"/>
                </a:solidFill>
              </a:rPr>
              <a:t>Node X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953000" y="2057400"/>
            <a:ext cx="3429000" cy="3886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181600" y="1676400"/>
            <a:ext cx="2743200" cy="2286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200" b="1" dirty="0" smtClean="0">
                <a:solidFill>
                  <a:srgbClr val="373737"/>
                </a:solidFill>
              </a:rPr>
              <a:t>Node Y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14400" y="4114800"/>
            <a:ext cx="3048000" cy="1066800"/>
          </a:xfrm>
          <a:prstGeom prst="rect">
            <a:avLst/>
          </a:prstGeom>
          <a:noFill/>
          <a:ln w="317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181600" y="3048000"/>
          <a:ext cx="304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935"/>
                <a:gridCol w="24580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Love me, please…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Playing </a:t>
                      </a:r>
                      <a:r>
                        <a:rPr lang="en-US" dirty="0" err="1" smtClean="0"/>
                        <a:t>XBox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Just ate meatloaf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334000" y="2667000"/>
            <a:ext cx="2743200" cy="2286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solidFill>
                  <a:srgbClr val="373737"/>
                </a:solidFill>
              </a:rPr>
              <a:t>Vomeets</a:t>
            </a:r>
            <a:r>
              <a:rPr lang="en-US" sz="2000" b="1" dirty="0" smtClean="0">
                <a:solidFill>
                  <a:srgbClr val="373737"/>
                </a:solidFill>
              </a:rPr>
              <a:t> Table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914400" y="2971800"/>
          <a:ext cx="304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935"/>
                <a:gridCol w="24580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Going</a:t>
                      </a:r>
                      <a:r>
                        <a:rPr lang="en-US" baseline="0" dirty="0" smtClean="0"/>
                        <a:t> to bed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I’m super smart, really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5181600" y="3048000"/>
          <a:ext cx="304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935"/>
                <a:gridCol w="24580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Rounded Rectangle 14"/>
          <p:cNvSpPr/>
          <p:nvPr/>
        </p:nvSpPr>
        <p:spPr>
          <a:xfrm>
            <a:off x="762000" y="2057400"/>
            <a:ext cx="3429000" cy="3886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048000" y="2362200"/>
            <a:ext cx="3048000" cy="685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Vomitter</a:t>
            </a:r>
            <a:endParaRPr kumimoji="0" lang="en-US" sz="60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29200" y="3200400"/>
            <a:ext cx="3048000" cy="685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Vomeets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Bent-Up Arrow 17"/>
          <p:cNvSpPr/>
          <p:nvPr/>
        </p:nvSpPr>
        <p:spPr>
          <a:xfrm rot="5400000">
            <a:off x="4400550" y="3143250"/>
            <a:ext cx="495300" cy="457200"/>
          </a:xfrm>
          <a:prstGeom prst="bentUp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</p:cBhvr>
                                      <p:by x="95000" y="9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6" presetClass="emph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</p:cBhvr>
                                      <p:by x="95000" y="9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 animBg="1"/>
      <p:bldP spid="9" grpId="0"/>
      <p:bldP spid="10" grpId="0" animBg="1"/>
      <p:bldP spid="10" grpId="1" animBg="1"/>
      <p:bldP spid="12" grpId="0"/>
      <p:bldP spid="15" grpId="0" animBg="1"/>
      <p:bldP spid="15" grpId="1" animBg="1"/>
      <p:bldP spid="15" grpId="2" animBg="1"/>
      <p:bldP spid="15" grpId="3" animBg="1"/>
      <p:bldP spid="15" grpId="4" animBg="1"/>
      <p:bldP spid="15" grpId="5" animBg="1"/>
      <p:bldP spid="16" grpId="0"/>
      <p:bldP spid="16" grpId="1"/>
      <p:bldP spid="17" grpId="0"/>
      <p:bldP spid="17" grpId="1"/>
      <p:bldP spid="18" grpId="0" animBg="1"/>
      <p:bldP spid="1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Partitioning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PartitionKey</a:t>
            </a:r>
            <a:r>
              <a:rPr lang="en-US" dirty="0" smtClean="0"/>
              <a:t> should be in “WHERE clause”</a:t>
            </a:r>
          </a:p>
          <a:p>
            <a:pPr lvl="1"/>
            <a:r>
              <a:rPr lang="en-US" dirty="0" smtClean="0"/>
              <a:t>If it is not, reconsider your architecture</a:t>
            </a:r>
          </a:p>
          <a:p>
            <a:pPr lvl="1"/>
            <a:r>
              <a:rPr lang="en-US" dirty="0" smtClean="0"/>
              <a:t>Otherwise scan every partition on n nodes</a:t>
            </a:r>
          </a:p>
          <a:p>
            <a:r>
              <a:rPr lang="en-US" dirty="0" smtClean="0"/>
              <a:t>Tradeoff between Entity locality and scalability</a:t>
            </a:r>
          </a:p>
          <a:p>
            <a:pPr lvl="1"/>
            <a:r>
              <a:rPr lang="en-US" dirty="0" smtClean="0"/>
              <a:t>Partitions need to be small enough to allow for</a:t>
            </a:r>
          </a:p>
          <a:p>
            <a:pPr lvl="2"/>
            <a:r>
              <a:rPr lang="en-US" dirty="0" smtClean="0"/>
              <a:t>Scalability</a:t>
            </a:r>
          </a:p>
          <a:p>
            <a:pPr lvl="2"/>
            <a:r>
              <a:rPr lang="en-US" dirty="0" smtClean="0"/>
              <a:t>Availability</a:t>
            </a:r>
          </a:p>
          <a:p>
            <a:pPr lvl="1"/>
            <a:r>
              <a:rPr lang="en-US" dirty="0" smtClean="0"/>
              <a:t>Partitions need to be large enough to allow for</a:t>
            </a:r>
          </a:p>
          <a:p>
            <a:pPr lvl="2"/>
            <a:r>
              <a:rPr lang="en-US" dirty="0" smtClean="0"/>
              <a:t>Common queries</a:t>
            </a:r>
          </a:p>
          <a:p>
            <a:pPr lvl="2"/>
            <a:r>
              <a:rPr lang="en-US" dirty="0" smtClean="0"/>
              <a:t>Entity Group Transactions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RowKey</a:t>
            </a:r>
            <a:r>
              <a:rPr lang="en-US" dirty="0" smtClean="0"/>
              <a:t>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RowKey</a:t>
            </a:r>
            <a:r>
              <a:rPr lang="en-US" dirty="0" smtClean="0"/>
              <a:t> is unique – by partition</a:t>
            </a:r>
          </a:p>
          <a:p>
            <a:r>
              <a:rPr lang="en-US" dirty="0" smtClean="0"/>
              <a:t>Together with the </a:t>
            </a:r>
            <a:r>
              <a:rPr lang="en-US" dirty="0" err="1" smtClean="0"/>
              <a:t>PartitionKey</a:t>
            </a:r>
            <a:r>
              <a:rPr lang="en-US" dirty="0" smtClean="0"/>
              <a:t>, forms the composite key</a:t>
            </a:r>
          </a:p>
          <a:p>
            <a:r>
              <a:rPr lang="en-US" dirty="0" err="1" smtClean="0"/>
              <a:t>RowKey</a:t>
            </a:r>
            <a:r>
              <a:rPr lang="en-US" dirty="0" smtClean="0"/>
              <a:t> defines the sort order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2133600"/>
            <a:ext cx="8077200" cy="4572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API Overview – REST API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err="1" smtClean="0"/>
              <a:t>StorageClient</a:t>
            </a:r>
            <a:r>
              <a:rPr lang="en-US" dirty="0" smtClean="0"/>
              <a:t> API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Querying 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Inserting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Updating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Deleting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Concurrency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Entity Group Transactions</a:t>
            </a:r>
          </a:p>
          <a:p>
            <a:pPr marL="971550" lvl="1" indent="-571500">
              <a:buFont typeface="+mj-lt"/>
              <a:buAutoNum type="alphaU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Azure Table Storage 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REST</a:t>
            </a:r>
          </a:p>
          <a:p>
            <a:pPr lvl="1"/>
            <a:r>
              <a:rPr lang="en-US" dirty="0" smtClean="0"/>
              <a:t>Standards</a:t>
            </a:r>
          </a:p>
          <a:p>
            <a:pPr lvl="1"/>
            <a:r>
              <a:rPr lang="en-US" dirty="0" smtClean="0"/>
              <a:t>Interoperable - anyone who has HTTP Stack</a:t>
            </a:r>
          </a:p>
          <a:p>
            <a:r>
              <a:rPr lang="en-US" dirty="0" smtClean="0"/>
              <a:t>Familiar and easy-to-use API</a:t>
            </a:r>
          </a:p>
          <a:p>
            <a:pPr lvl="1"/>
            <a:r>
              <a:rPr lang="en-US" dirty="0" err="1" smtClean="0"/>
              <a:t>oData</a:t>
            </a:r>
            <a:endParaRPr lang="en-US" dirty="0" smtClean="0"/>
          </a:p>
          <a:p>
            <a:pPr lvl="1"/>
            <a:r>
              <a:rPr lang="en-US" dirty="0" smtClean="0"/>
              <a:t>WCF Data Services</a:t>
            </a:r>
          </a:p>
          <a:p>
            <a:pPr lvl="1"/>
            <a:r>
              <a:rPr lang="en-US" dirty="0" smtClean="0"/>
              <a:t>.NET classes and LINQ</a:t>
            </a:r>
          </a:p>
          <a:p>
            <a:pPr lvl="1"/>
            <a:r>
              <a:rPr lang="en-US" dirty="0" smtClean="0"/>
              <a:t>Other wrappers – Java, PHP,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dirty="0" smtClean="0"/>
              <a:t>Web Standards compliant protocol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Protocol enables querying and updating data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Based on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ATOM Publishing Protocol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HTTP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JSON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URI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WCF Data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</a:t>
            </a:r>
            <a:r>
              <a:rPr lang="en-US" dirty="0" err="1" smtClean="0"/>
              <a:t>oData</a:t>
            </a:r>
            <a:r>
              <a:rPr lang="en-US" dirty="0" smtClean="0"/>
              <a:t> clients</a:t>
            </a:r>
          </a:p>
          <a:p>
            <a:r>
              <a:rPr lang="en-US" dirty="0" smtClean="0"/>
              <a:t>Enables rapid development of </a:t>
            </a:r>
            <a:r>
              <a:rPr lang="en-US" dirty="0" err="1" smtClean="0"/>
              <a:t>oData</a:t>
            </a:r>
            <a:r>
              <a:rPr lang="en-US" dirty="0" smtClean="0"/>
              <a:t> services</a:t>
            </a:r>
          </a:p>
          <a:p>
            <a:r>
              <a:rPr lang="en-US" dirty="0" err="1" smtClean="0"/>
              <a:t>StorageClient</a:t>
            </a:r>
            <a:r>
              <a:rPr lang="en-US" dirty="0" smtClean="0"/>
              <a:t> API wraps WCF Data Services clients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wrap REST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Hide complexity of Shared Key Signatures</a:t>
            </a:r>
          </a:p>
          <a:p>
            <a:r>
              <a:rPr lang="en-US" dirty="0" smtClean="0"/>
              <a:t>Hide </a:t>
            </a:r>
          </a:p>
          <a:p>
            <a:pPr lvl="1"/>
            <a:r>
              <a:rPr lang="en-US" dirty="0" smtClean="0"/>
              <a:t>Creating HTTP Request</a:t>
            </a:r>
          </a:p>
          <a:p>
            <a:pPr lvl="1"/>
            <a:r>
              <a:rPr lang="en-US" dirty="0" smtClean="0"/>
              <a:t>Adding appropriate HTTP Headers</a:t>
            </a:r>
          </a:p>
          <a:p>
            <a:pPr lvl="1"/>
            <a:r>
              <a:rPr lang="en-US" dirty="0" smtClean="0"/>
              <a:t>Calculating URI</a:t>
            </a:r>
          </a:p>
          <a:p>
            <a:pPr lvl="1"/>
            <a:r>
              <a:rPr lang="en-US" dirty="0" smtClean="0"/>
              <a:t>Serializing Request Body</a:t>
            </a:r>
          </a:p>
          <a:p>
            <a:pPr lvl="1"/>
            <a:r>
              <a:rPr lang="en-US" dirty="0" err="1" smtClean="0"/>
              <a:t>Deserializing</a:t>
            </a:r>
            <a:r>
              <a:rPr lang="en-US" dirty="0" smtClean="0"/>
              <a:t> Response Body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REST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a platform without a wrapper</a:t>
            </a:r>
          </a:p>
          <a:p>
            <a:r>
              <a:rPr lang="en-US" dirty="0" smtClean="0"/>
              <a:t>Unimplemented feature in wrapper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REST API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Azure in a Day</a:t>
            </a:r>
            <a:br>
              <a:rPr lang="en-US" dirty="0" smtClean="0"/>
            </a:br>
            <a:r>
              <a:rPr lang="en-US" sz="3600" dirty="0" smtClean="0"/>
              <a:t>Azure Tables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Module 1: Azure Tables Overview</a:t>
            </a:r>
          </a:p>
          <a:p>
            <a:pPr lvl="0"/>
            <a:r>
              <a:rPr lang="en-US" dirty="0" smtClean="0"/>
              <a:t>Module 2: REST API</a:t>
            </a:r>
          </a:p>
          <a:p>
            <a:pPr lvl="1"/>
            <a:r>
              <a:rPr lang="en-US" dirty="0" smtClean="0"/>
              <a:t>DEMO: Azure Table REST API</a:t>
            </a:r>
          </a:p>
          <a:p>
            <a:pPr lvl="0"/>
            <a:r>
              <a:rPr lang="en-US" dirty="0" smtClean="0"/>
              <a:t>Module 3: Querying Azure Tables</a:t>
            </a:r>
          </a:p>
          <a:p>
            <a:pPr lvl="1"/>
            <a:r>
              <a:rPr lang="en-US" dirty="0" smtClean="0"/>
              <a:t>DEMO: Querying Azure Tables</a:t>
            </a:r>
          </a:p>
          <a:p>
            <a:pPr lvl="1"/>
            <a:r>
              <a:rPr lang="en-US" dirty="0" smtClean="0"/>
              <a:t>DEMO: Paging with Azure Tables</a:t>
            </a:r>
          </a:p>
          <a:p>
            <a:pPr lvl="0"/>
            <a:r>
              <a:rPr lang="en-US" dirty="0" smtClean="0"/>
              <a:t>Module 4: Insert, Updating, Deleting</a:t>
            </a:r>
          </a:p>
          <a:p>
            <a:pPr lvl="1"/>
            <a:r>
              <a:rPr lang="en-US" dirty="0" smtClean="0"/>
              <a:t>DEMO: Inserting</a:t>
            </a:r>
          </a:p>
          <a:p>
            <a:pPr lvl="1"/>
            <a:r>
              <a:rPr lang="en-US" dirty="0" smtClean="0"/>
              <a:t>DEMO: Updating</a:t>
            </a:r>
          </a:p>
          <a:p>
            <a:pPr lvl="1"/>
            <a:r>
              <a:rPr lang="en-US" dirty="0" smtClean="0"/>
              <a:t>DEMO: Deleting</a:t>
            </a:r>
          </a:p>
          <a:p>
            <a:pPr lvl="0"/>
            <a:r>
              <a:rPr lang="en-US" dirty="0" smtClean="0"/>
              <a:t>Module 5: Concurrency and Entity Group </a:t>
            </a:r>
            <a:r>
              <a:rPr lang="en-US" dirty="0" smtClean="0"/>
              <a:t>Transactions</a:t>
            </a:r>
            <a:endParaRPr lang="en-US" dirty="0" smtClean="0"/>
          </a:p>
          <a:p>
            <a:pPr lvl="1"/>
            <a:r>
              <a:rPr lang="en-US" dirty="0" smtClean="0"/>
              <a:t>DEMO: Concurrency</a:t>
            </a:r>
          </a:p>
          <a:p>
            <a:pPr lvl="1"/>
            <a:r>
              <a:rPr lang="en-US" dirty="0" smtClean="0"/>
              <a:t>DEMO: Entity Group Transactions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2590800"/>
            <a:ext cx="8077200" cy="22860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API Overview – REST API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err="1" smtClean="0"/>
              <a:t>StorageClient</a:t>
            </a:r>
            <a:r>
              <a:rPr lang="en-US" dirty="0" smtClean="0"/>
              <a:t> API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Querying 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Inserting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Updating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Deleting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Concurrency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Entity Group Transactions</a:t>
            </a:r>
          </a:p>
          <a:p>
            <a:pPr marL="971550" lvl="1" indent="-571500">
              <a:buFont typeface="+mj-lt"/>
              <a:buAutoNum type="alphaU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Common classes you will work with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CloudStorageAccount</a:t>
            </a:r>
            <a:endParaRPr lang="en-US" dirty="0" smtClean="0"/>
          </a:p>
          <a:p>
            <a:r>
              <a:rPr lang="en-US" dirty="0" err="1" smtClean="0"/>
              <a:t>CloudTableClient</a:t>
            </a:r>
            <a:endParaRPr lang="en-US" dirty="0" smtClean="0"/>
          </a:p>
          <a:p>
            <a:r>
              <a:rPr lang="en-US" dirty="0" err="1" smtClean="0"/>
              <a:t>TableServiceContext</a:t>
            </a:r>
            <a:r>
              <a:rPr lang="en-US" dirty="0" smtClean="0"/>
              <a:t> : </a:t>
            </a:r>
            <a:r>
              <a:rPr lang="en-US" dirty="0" err="1" smtClean="0"/>
              <a:t>DataServiceContext</a:t>
            </a:r>
            <a:endParaRPr lang="en-US" dirty="0" smtClean="0"/>
          </a:p>
          <a:p>
            <a:r>
              <a:rPr lang="en-US" dirty="0" err="1" smtClean="0"/>
              <a:t>DataServiceQuery</a:t>
            </a:r>
            <a:r>
              <a:rPr lang="en-US" dirty="0" smtClean="0"/>
              <a:t>&lt;T&gt;</a:t>
            </a:r>
          </a:p>
          <a:p>
            <a:r>
              <a:rPr lang="en-US" dirty="0" err="1" smtClean="0"/>
              <a:t>CloudTableQuery</a:t>
            </a:r>
            <a:r>
              <a:rPr lang="en-US" dirty="0" smtClean="0"/>
              <a:t>&lt;T&gt;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StorageClient</a:t>
            </a:r>
            <a:r>
              <a:rPr lang="en-US" dirty="0" smtClean="0"/>
              <a:t> API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4876800"/>
            <a:ext cx="8077200" cy="10668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API Overview – REST API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err="1" smtClean="0"/>
              <a:t>StorageClient</a:t>
            </a:r>
            <a:r>
              <a:rPr lang="en-US" dirty="0" smtClean="0"/>
              <a:t> API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Querying 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Inserting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Updating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Deleting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Concurrency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Entity Group Transactions</a:t>
            </a:r>
          </a:p>
          <a:p>
            <a:pPr marL="971550" lvl="1" indent="-571500">
              <a:buFont typeface="+mj-lt"/>
              <a:buAutoNum type="alphaU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When multiple users access data at the same time (concurrently), data integrity can be violated.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Optimistic Concurrency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low contention</a:t>
            </a:r>
          </a:p>
          <a:p>
            <a:r>
              <a:rPr lang="en-US" dirty="0" smtClean="0"/>
              <a:t>No locks are taken when data is read</a:t>
            </a:r>
          </a:p>
          <a:p>
            <a:r>
              <a:rPr lang="en-US" dirty="0" smtClean="0"/>
              <a:t>No persistent connection required</a:t>
            </a:r>
          </a:p>
          <a:p>
            <a:r>
              <a:rPr lang="en-US" dirty="0" smtClean="0"/>
              <a:t>Highly scalable</a:t>
            </a:r>
          </a:p>
          <a:p>
            <a:r>
              <a:rPr lang="en-US" dirty="0" smtClean="0"/>
              <a:t>During update:</a:t>
            </a:r>
          </a:p>
          <a:p>
            <a:pPr lvl="1"/>
            <a:r>
              <a:rPr lang="en-US" dirty="0" smtClean="0"/>
              <a:t>Check to see if data has changed since read</a:t>
            </a:r>
          </a:p>
          <a:p>
            <a:pPr lvl="1"/>
            <a:r>
              <a:rPr lang="en-US" dirty="0" smtClean="0"/>
              <a:t>If yes, rollback</a:t>
            </a:r>
          </a:p>
          <a:p>
            <a:pPr lvl="1"/>
            <a:r>
              <a:rPr lang="en-US" dirty="0" smtClean="0"/>
              <a:t>If no, commit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Concurrency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5791200" y="685800"/>
            <a:ext cx="3048000" cy="3048000"/>
          </a:xfrm>
          <a:prstGeom prst="roundRect">
            <a:avLst/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152400" y="685800"/>
            <a:ext cx="3048000" cy="2514600"/>
          </a:xfrm>
          <a:prstGeom prst="roundRect">
            <a:avLst>
              <a:gd name="adj" fmla="val 5973"/>
            </a:avLst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33400" y="762000"/>
            <a:ext cx="2133600" cy="381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Client1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48400" y="762000"/>
            <a:ext cx="2133600" cy="381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Azure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228600" y="1066800"/>
          <a:ext cx="28956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676400"/>
              </a:tblGrid>
              <a:tr h="344557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PartitionKey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CustomerRegion</a:t>
                      </a:r>
                      <a:endParaRPr lang="en-US" sz="1400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RowKey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CustomerName</a:t>
                      </a:r>
                      <a:endParaRPr lang="en-US" sz="1400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Address1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r>
                        <a:rPr lang="en-US" sz="1400" baseline="0" dirty="0" smtClean="0"/>
                        <a:t> Azure Way</a:t>
                      </a:r>
                      <a:endParaRPr lang="en-US" sz="1400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</a:tr>
              <a:tr h="48812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Timestamp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2011-03-21T18:11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:18.1733124Z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Rounded Rectangle 25"/>
          <p:cNvSpPr/>
          <p:nvPr/>
        </p:nvSpPr>
        <p:spPr>
          <a:xfrm>
            <a:off x="152400" y="3352800"/>
            <a:ext cx="3048000" cy="2514600"/>
          </a:xfrm>
          <a:prstGeom prst="roundRect">
            <a:avLst>
              <a:gd name="adj" fmla="val 5973"/>
            </a:avLst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533400" y="3429000"/>
            <a:ext cx="2133600" cy="381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Client2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228600" y="3733800"/>
          <a:ext cx="28956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676400"/>
              </a:tblGrid>
              <a:tr h="344557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PartitionKey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CustomerRegion</a:t>
                      </a:r>
                      <a:endParaRPr lang="en-US" sz="1400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RowKey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CustomerName</a:t>
                      </a:r>
                      <a:endParaRPr lang="en-US" sz="1400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Address1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r>
                        <a:rPr lang="en-US" sz="1400" baseline="0" dirty="0" smtClean="0"/>
                        <a:t> Azure Way</a:t>
                      </a:r>
                      <a:endParaRPr lang="en-US" sz="1400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</a:tr>
              <a:tr h="48812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Timestamp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2011-03-21T18:11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:18.1733124Z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5867400" y="1219200"/>
          <a:ext cx="28956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676400"/>
              </a:tblGrid>
              <a:tr h="344557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PartitionKey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CustomerRegion</a:t>
                      </a:r>
                      <a:endParaRPr lang="en-US" sz="1400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RowKey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CustomerName</a:t>
                      </a:r>
                      <a:endParaRPr lang="en-US" sz="1400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Address1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r>
                        <a:rPr lang="en-US" sz="1400" baseline="0" dirty="0" smtClean="0"/>
                        <a:t> Azure Way</a:t>
                      </a:r>
                      <a:endParaRPr lang="en-US" sz="1400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</a:tr>
              <a:tr h="48812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Timestamp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2011-03-21T18:11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:18.1733124Z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5867400" y="1219200"/>
          <a:ext cx="28956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676400"/>
              </a:tblGrid>
              <a:tr h="344557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PartitionKey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CustomerRegion</a:t>
                      </a:r>
                      <a:endParaRPr lang="en-US" sz="1400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RowKey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CustomerName</a:t>
                      </a:r>
                      <a:endParaRPr lang="en-US" sz="1400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Address1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r>
                        <a:rPr lang="en-US" sz="1400" baseline="0" dirty="0" smtClean="0"/>
                        <a:t> Azure Way</a:t>
                      </a:r>
                      <a:endParaRPr lang="en-US" sz="1400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</a:tr>
              <a:tr h="48812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Timestamp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2011-03-21T18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:13:14.1238356Z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228600" y="1066800"/>
          <a:ext cx="28956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676400"/>
              </a:tblGrid>
              <a:tr h="344557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PartitionKey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CustomerRegion</a:t>
                      </a:r>
                      <a:endParaRPr lang="en-US" sz="1400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RowKey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CustomerName</a:t>
                      </a:r>
                      <a:endParaRPr lang="en-US" sz="1400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Address1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r>
                        <a:rPr lang="en-US" sz="1400" baseline="0" dirty="0" smtClean="0"/>
                        <a:t> Azure Way</a:t>
                      </a:r>
                      <a:endParaRPr lang="en-US" sz="1400" dirty="0"/>
                    </a:p>
                  </a:txBody>
                  <a:tcPr/>
                </a:tc>
              </a:tr>
              <a:tr h="287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</a:tr>
              <a:tr h="48812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Timestamp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2011-03-21T18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:13:14.1238356Z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Rectangle 31"/>
          <p:cNvSpPr/>
          <p:nvPr/>
        </p:nvSpPr>
        <p:spPr>
          <a:xfrm>
            <a:off x="3733800" y="4191000"/>
            <a:ext cx="5257800" cy="182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962400" y="4343400"/>
            <a:ext cx="4876800" cy="381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Client1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Issues GET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3200400" y="914400"/>
            <a:ext cx="2590800" cy="306388"/>
            <a:chOff x="3200400" y="914400"/>
            <a:chExt cx="2590800" cy="306388"/>
          </a:xfrm>
        </p:grpSpPr>
        <p:cxnSp>
          <p:nvCxnSpPr>
            <p:cNvPr id="35" name="Straight Arrow Connector 34"/>
            <p:cNvCxnSpPr/>
            <p:nvPr/>
          </p:nvCxnSpPr>
          <p:spPr>
            <a:xfrm>
              <a:off x="3200400" y="1219200"/>
              <a:ext cx="2590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3657600" y="914400"/>
              <a:ext cx="1295400" cy="30480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0" marR="0" indent="0" algn="l" defTabSz="914363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HTTP GET</a:t>
              </a: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3962400" y="4343400"/>
            <a:ext cx="4953000" cy="9906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2400" b="1" dirty="0" smtClean="0">
                <a:solidFill>
                  <a:srgbClr val="373737"/>
                </a:solidFill>
              </a:rPr>
              <a:t>Azure returns the requested entity 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rgbClr val="373737"/>
                </a:solidFill>
              </a:rPr>
              <a:t>    with a timestamp.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rgbClr val="373737"/>
                </a:solidFill>
              </a:rPr>
              <a:t>    (required property for all entities) 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3200400" y="1600200"/>
            <a:ext cx="2590800" cy="457200"/>
            <a:chOff x="3200400" y="1600200"/>
            <a:chExt cx="2590800" cy="457200"/>
          </a:xfrm>
        </p:grpSpPr>
        <p:cxnSp>
          <p:nvCxnSpPr>
            <p:cNvPr id="41" name="Straight Arrow Connector 40"/>
            <p:cNvCxnSpPr/>
            <p:nvPr/>
          </p:nvCxnSpPr>
          <p:spPr>
            <a:xfrm rot="10800000">
              <a:off x="3200400" y="1905000"/>
              <a:ext cx="2590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3429000" y="1600200"/>
              <a:ext cx="2133600" cy="45720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0" marR="0" indent="0" algn="l" defTabSz="914363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HTTP Response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176580" y="2133600"/>
            <a:ext cx="2614620" cy="1752600"/>
            <a:chOff x="3176580" y="2133600"/>
            <a:chExt cx="2614620" cy="1752600"/>
          </a:xfrm>
        </p:grpSpPr>
        <p:cxnSp>
          <p:nvCxnSpPr>
            <p:cNvPr id="47" name="Straight Arrow Connector 46"/>
            <p:cNvCxnSpPr/>
            <p:nvPr/>
          </p:nvCxnSpPr>
          <p:spPr>
            <a:xfrm flipV="1">
              <a:off x="3200400" y="2133600"/>
              <a:ext cx="2590800" cy="1752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 rot="19599304">
              <a:off x="3176580" y="2769410"/>
              <a:ext cx="2362200" cy="38100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0" marR="0" indent="0" algn="l" defTabSz="914363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HTTP GET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200400" y="2743200"/>
            <a:ext cx="2590800" cy="1752600"/>
            <a:chOff x="3200400" y="2743200"/>
            <a:chExt cx="2590800" cy="1752600"/>
          </a:xfrm>
        </p:grpSpPr>
        <p:cxnSp>
          <p:nvCxnSpPr>
            <p:cNvPr id="49" name="Straight Arrow Connector 48"/>
            <p:cNvCxnSpPr/>
            <p:nvPr/>
          </p:nvCxnSpPr>
          <p:spPr>
            <a:xfrm rot="10800000" flipV="1">
              <a:off x="3200400" y="2743200"/>
              <a:ext cx="2590800" cy="1752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 rot="19599304">
              <a:off x="3415477" y="3208664"/>
              <a:ext cx="2362200" cy="38100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0" marR="0" indent="0" algn="l" defTabSz="914363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HTTP Response</a:t>
              </a: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3962400" y="4343400"/>
            <a:ext cx="4114800" cy="8382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2400" b="1" dirty="0" smtClean="0">
                <a:solidFill>
                  <a:srgbClr val="373737"/>
                </a:solidFill>
              </a:rPr>
              <a:t>Client2 requests the same entity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3200400" y="914400"/>
            <a:ext cx="2590800" cy="306388"/>
            <a:chOff x="3200400" y="2209800"/>
            <a:chExt cx="2590800" cy="306388"/>
          </a:xfrm>
        </p:grpSpPr>
        <p:cxnSp>
          <p:nvCxnSpPr>
            <p:cNvPr id="62" name="Straight Arrow Connector 61"/>
            <p:cNvCxnSpPr/>
            <p:nvPr/>
          </p:nvCxnSpPr>
          <p:spPr>
            <a:xfrm>
              <a:off x="3200400" y="2514600"/>
              <a:ext cx="2590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3657600" y="2209800"/>
              <a:ext cx="1752600" cy="30480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0" marR="0" indent="0" algn="l" defTabSz="914363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HTTP MERGE</a:t>
              </a: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3962400" y="4343400"/>
            <a:ext cx="4800600" cy="1143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rgbClr val="373737"/>
                </a:solidFill>
              </a:rPr>
              <a:t>4. Client1 issues an HTTP MERGE 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rgbClr val="373737"/>
                </a:solidFill>
              </a:rPr>
              <a:t>    (PUT/DELETE), passing the 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timestamp as an HTTP Header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962400" y="4343400"/>
            <a:ext cx="4724400" cy="12954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 Azure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checks to see if the passed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baseline="0" dirty="0" smtClean="0">
                <a:solidFill>
                  <a:srgbClr val="373737"/>
                </a:solidFill>
              </a:rPr>
              <a:t>    Timestamp matches the server.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If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does, so Azure returns 204.  </a:t>
            </a:r>
            <a:endParaRPr lang="en-US" sz="2400" b="1" dirty="0" smtClean="0">
              <a:solidFill>
                <a:srgbClr val="373737"/>
              </a:solidFill>
            </a:endParaRP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rgbClr val="373737"/>
                </a:solidFill>
              </a:rPr>
              <a:t>    Response includes new Timestamp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3200400" y="2133600"/>
            <a:ext cx="2614620" cy="1752600"/>
            <a:chOff x="0" y="5257800"/>
            <a:chExt cx="2614620" cy="1752600"/>
          </a:xfrm>
        </p:grpSpPr>
        <p:cxnSp>
          <p:nvCxnSpPr>
            <p:cNvPr id="69" name="Straight Arrow Connector 68"/>
            <p:cNvCxnSpPr/>
            <p:nvPr/>
          </p:nvCxnSpPr>
          <p:spPr>
            <a:xfrm flipV="1">
              <a:off x="23820" y="5257800"/>
              <a:ext cx="2590800" cy="1752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 rot="19599304">
              <a:off x="0" y="5893610"/>
              <a:ext cx="2362200" cy="38100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0" marR="0" indent="0" algn="l" defTabSz="914363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HTTP MERGE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3962400" y="4343400"/>
            <a:ext cx="4953000" cy="1066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6. Client2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now issues an HTTP MERGE,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rgbClr val="373737"/>
                </a:solidFill>
              </a:rPr>
              <a:t>    passing the original Timestamp.</a:t>
            </a:r>
            <a:endParaRPr kumimoji="0" lang="en-US" sz="2400" b="1" i="0" u="none" strike="noStrike" kern="1200" cap="none" spc="0" normalizeH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962400" y="4343400"/>
            <a:ext cx="4953000" cy="762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7. Azure checks to see if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Timestamp matches the server.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baseline="0" dirty="0" smtClean="0">
                <a:solidFill>
                  <a:srgbClr val="373737"/>
                </a:solidFill>
              </a:rPr>
              <a:t>    It doesn’t, so server returns 412.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3" grpId="1"/>
      <p:bldP spid="39" grpId="0"/>
      <p:bldP spid="39" grpId="1"/>
      <p:bldP spid="58" grpId="0"/>
      <p:bldP spid="58" grpId="1"/>
      <p:bldP spid="65" grpId="0"/>
      <p:bldP spid="65" grpId="1"/>
      <p:bldP spid="67" grpId="0"/>
      <p:bldP spid="67" grpId="1"/>
      <p:bldP spid="72" grpId="0"/>
      <p:bldP spid="72" grpId="1"/>
      <p:bldP spid="73" grpId="0"/>
      <p:bldP spid="73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On INSERT / UPDATE, the server maintains a Timestamp</a:t>
            </a:r>
          </a:p>
          <a:p>
            <a:r>
              <a:rPr lang="en-US" dirty="0" smtClean="0"/>
              <a:t>When you fetch an entity, the timestamp is returned with the entity</a:t>
            </a:r>
          </a:p>
          <a:p>
            <a:r>
              <a:rPr lang="en-US" dirty="0" smtClean="0"/>
              <a:t>When you perform an operation, you send the timestamp as an if-match header (or in the message body in an Entity Group Transaction)</a:t>
            </a:r>
          </a:p>
          <a:p>
            <a:r>
              <a:rPr lang="en-US" dirty="0" smtClean="0"/>
              <a:t>If the sent Timestamp != server Timestamp</a:t>
            </a:r>
          </a:p>
          <a:p>
            <a:pPr lvl="1"/>
            <a:r>
              <a:rPr lang="en-US" dirty="0" smtClean="0"/>
              <a:t>HTTP Error: 412 – Precondition Failed</a:t>
            </a:r>
          </a:p>
          <a:p>
            <a:r>
              <a:rPr lang="en-US" dirty="0" smtClean="0"/>
              <a:t>Sent Timestamp == server Timestamp</a:t>
            </a:r>
          </a:p>
          <a:p>
            <a:pPr lvl="1"/>
            <a:r>
              <a:rPr lang="en-US" dirty="0" smtClean="0"/>
              <a:t>Operation succeeds</a:t>
            </a:r>
          </a:p>
          <a:p>
            <a:pPr lvl="1"/>
            <a:r>
              <a:rPr lang="en-US" dirty="0" smtClean="0"/>
              <a:t>New Timestamp is returned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Concurrency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Entity Group Transactions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Batch Insert/Update/Delete – The entire batch is treated as a transaction</a:t>
            </a:r>
          </a:p>
          <a:p>
            <a:r>
              <a:rPr lang="en-US" dirty="0" smtClean="0"/>
              <a:t>Call overload of </a:t>
            </a:r>
            <a:r>
              <a:rPr lang="en-US" dirty="0" err="1" smtClean="0"/>
              <a:t>SaveChanges</a:t>
            </a:r>
            <a:endParaRPr lang="en-US" dirty="0" smtClean="0"/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context.SaveChanges</a:t>
            </a:r>
            <a:r>
              <a:rPr lang="en-US" sz="2800" dirty="0" smtClean="0"/>
              <a:t>(</a:t>
            </a:r>
            <a:r>
              <a:rPr lang="en-US" sz="2800" dirty="0" err="1" smtClean="0"/>
              <a:t>SaveChangesOptions.Batch</a:t>
            </a:r>
            <a:r>
              <a:rPr lang="en-US" sz="2800" dirty="0" smtClean="0"/>
              <a:t>);</a:t>
            </a:r>
          </a:p>
          <a:p>
            <a:r>
              <a:rPr lang="en-US" dirty="0" err="1" smtClean="0"/>
              <a:t>SaveChangeOptions</a:t>
            </a:r>
            <a:endParaRPr lang="en-US" dirty="0" smtClean="0"/>
          </a:p>
          <a:p>
            <a:pPr lvl="1"/>
            <a:r>
              <a:rPr lang="en-US" dirty="0" smtClean="0"/>
              <a:t>None</a:t>
            </a:r>
          </a:p>
          <a:p>
            <a:pPr lvl="1"/>
            <a:r>
              <a:rPr lang="en-US" dirty="0" err="1" smtClean="0"/>
              <a:t>ContinueOnError</a:t>
            </a:r>
            <a:endParaRPr lang="en-US" dirty="0" smtClean="0"/>
          </a:p>
          <a:p>
            <a:pPr lvl="1"/>
            <a:r>
              <a:rPr lang="en-US" dirty="0" smtClean="0"/>
              <a:t>Batch</a:t>
            </a:r>
          </a:p>
          <a:p>
            <a:pPr lvl="1"/>
            <a:r>
              <a:rPr lang="en-US" dirty="0" err="1" smtClean="0"/>
              <a:t>ReplaceOnUpdate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we will be building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Entity Group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Constraints </a:t>
            </a:r>
          </a:p>
          <a:p>
            <a:pPr lvl="1"/>
            <a:r>
              <a:rPr lang="en-US" dirty="0" smtClean="0"/>
              <a:t>Maximum 100 operations</a:t>
            </a:r>
          </a:p>
          <a:p>
            <a:pPr lvl="1"/>
            <a:r>
              <a:rPr lang="en-US" dirty="0" smtClean="0"/>
              <a:t>Maximum payload size: 4 MB</a:t>
            </a:r>
          </a:p>
          <a:p>
            <a:pPr lvl="1"/>
            <a:r>
              <a:rPr lang="en-US" dirty="0" smtClean="0"/>
              <a:t>All entities have to have the same partition key</a:t>
            </a:r>
          </a:p>
          <a:p>
            <a:pPr lvl="1"/>
            <a:r>
              <a:rPr lang="en-US" dirty="0" smtClean="0"/>
              <a:t>Can perform only 1 operation per entity</a:t>
            </a:r>
          </a:p>
          <a:p>
            <a:r>
              <a:rPr lang="en-US" dirty="0" smtClean="0"/>
              <a:t>Snapshot Isolation</a:t>
            </a:r>
          </a:p>
          <a:p>
            <a:pPr lvl="1"/>
            <a:r>
              <a:rPr lang="en-US" dirty="0" smtClean="0"/>
              <a:t>No locking required</a:t>
            </a:r>
          </a:p>
          <a:p>
            <a:pPr lvl="1"/>
            <a:r>
              <a:rPr lang="en-US" dirty="0" smtClean="0"/>
              <a:t>Snapshot taken at beginning of transaction</a:t>
            </a:r>
          </a:p>
          <a:p>
            <a:pPr lvl="1"/>
            <a:r>
              <a:rPr lang="en-US" dirty="0" smtClean="0"/>
              <a:t>Commits only if no concurrency violations</a:t>
            </a:r>
          </a:p>
          <a:p>
            <a:r>
              <a:rPr lang="en-US" dirty="0" smtClean="0"/>
              <a:t>Can use </a:t>
            </a:r>
            <a:r>
              <a:rPr lang="en-US" dirty="0" err="1" smtClean="0"/>
              <a:t>context.RetryPolicy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Concurrency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1676400"/>
            <a:ext cx="8077200" cy="4572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API Overview – REST API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err="1" smtClean="0"/>
              <a:t>StorageClient</a:t>
            </a:r>
            <a:r>
              <a:rPr lang="en-US" dirty="0" smtClean="0"/>
              <a:t> API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Querying 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Inserting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Updating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Deleting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Concurrency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Entity Group Transactions</a:t>
            </a:r>
          </a:p>
          <a:p>
            <a:pPr marL="971550" lvl="1" indent="-571500">
              <a:buFont typeface="+mj-lt"/>
              <a:buAutoNum type="alphaU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Azure Table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2332037"/>
            <a:ext cx="5791200" cy="2544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“I don’t think that means what you think it means”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- </a:t>
            </a:r>
            <a:r>
              <a:rPr lang="en-US" sz="2800" dirty="0" err="1" smtClean="0"/>
              <a:t>Fezzik</a:t>
            </a:r>
            <a:r>
              <a:rPr lang="en-US" sz="2800" dirty="0" smtClean="0"/>
              <a:t> – The Princess Bride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Azure Tables </a:t>
            </a:r>
            <a:r>
              <a:rPr lang="en-US" u="sng" dirty="0" smtClean="0"/>
              <a:t>Are Not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Relational</a:t>
            </a:r>
          </a:p>
          <a:p>
            <a:pPr lvl="1"/>
            <a:r>
              <a:rPr lang="en-US" dirty="0" smtClean="0"/>
              <a:t>No concept of Foreign Keys</a:t>
            </a:r>
          </a:p>
          <a:p>
            <a:pPr lvl="1"/>
            <a:r>
              <a:rPr lang="en-US" dirty="0" smtClean="0"/>
              <a:t>Able to join to other tables</a:t>
            </a:r>
          </a:p>
          <a:p>
            <a:r>
              <a:rPr lang="en-US" dirty="0" smtClean="0"/>
              <a:t>Protected by a schema</a:t>
            </a:r>
          </a:p>
          <a:p>
            <a:r>
              <a:rPr lang="en-US" dirty="0" smtClean="0"/>
              <a:t>Database tables</a:t>
            </a:r>
          </a:p>
          <a:p>
            <a:pPr lvl="1"/>
            <a:r>
              <a:rPr lang="en-US" dirty="0" smtClean="0"/>
              <a:t>No ORDER BY</a:t>
            </a:r>
          </a:p>
          <a:p>
            <a:pPr lvl="1"/>
            <a:r>
              <a:rPr lang="en-US" dirty="0" smtClean="0"/>
              <a:t>No GROUP BY</a:t>
            </a:r>
          </a:p>
          <a:p>
            <a:r>
              <a:rPr lang="en-US" dirty="0" smtClean="0"/>
              <a:t>Related in any way to SQL Server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Azure Tables </a:t>
            </a:r>
            <a:r>
              <a:rPr lang="en-US" u="sng" dirty="0" smtClean="0"/>
              <a:t>Are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Schemaless</a:t>
            </a:r>
            <a:endParaRPr lang="en-US" dirty="0" smtClean="0"/>
          </a:p>
          <a:p>
            <a:r>
              <a:rPr lang="en-US" dirty="0" smtClean="0"/>
              <a:t>Entity Bags</a:t>
            </a:r>
          </a:p>
          <a:p>
            <a:pPr lvl="1"/>
            <a:r>
              <a:rPr lang="en-US" dirty="0" smtClean="0"/>
              <a:t>Name-value pairs</a:t>
            </a:r>
          </a:p>
          <a:p>
            <a:r>
              <a:rPr lang="en-US" dirty="0" smtClean="0"/>
              <a:t>Massively scalable</a:t>
            </a:r>
          </a:p>
          <a:p>
            <a:r>
              <a:rPr lang="en-US" dirty="0" smtClean="0"/>
              <a:t>Highly available</a:t>
            </a:r>
          </a:p>
          <a:p>
            <a:r>
              <a:rPr lang="en-US" dirty="0" smtClean="0"/>
              <a:t>Durable</a:t>
            </a:r>
          </a:p>
          <a:p>
            <a:r>
              <a:rPr lang="en-US" dirty="0" smtClean="0"/>
              <a:t>Cloud Service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Storage Structure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48200" y="2209800"/>
            <a:ext cx="1524000" cy="3733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24400" y="5486400"/>
            <a:ext cx="135731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71800" y="2209800"/>
            <a:ext cx="1447800" cy="2057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71800" y="2209800"/>
            <a:ext cx="14478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</a:rPr>
              <a:t>Table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0" y="2590800"/>
            <a:ext cx="128905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0" y="2590800"/>
            <a:ext cx="12890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10000"/>
                  </a:schemeClr>
                </a:solidFill>
              </a:rPr>
              <a:t>Entity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48000" y="3048000"/>
            <a:ext cx="128905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0" y="3048000"/>
            <a:ext cx="12890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10000"/>
                  </a:schemeClr>
                </a:solidFill>
              </a:rPr>
              <a:t>Entity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48000" y="3505200"/>
            <a:ext cx="128905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48000" y="3505200"/>
            <a:ext cx="12890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10000"/>
                  </a:schemeClr>
                </a:solidFill>
              </a:rPr>
              <a:t>Entity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8000" y="3657600"/>
            <a:ext cx="128905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chemeClr val="tx1">
                    <a:lumMod val="10000"/>
                  </a:schemeClr>
                </a:solidFill>
              </a:rPr>
              <a:t>…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143000" y="2209800"/>
            <a:ext cx="1447800" cy="2057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66800" y="2209800"/>
            <a:ext cx="15240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</a:rPr>
              <a:t>Storage Acct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219200" y="2590800"/>
            <a:ext cx="128905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19200" y="2590800"/>
            <a:ext cx="12890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10000"/>
                  </a:schemeClr>
                </a:solidFill>
              </a:rPr>
              <a:t>Table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219200" y="3048000"/>
            <a:ext cx="128905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19200" y="3048000"/>
            <a:ext cx="12890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10000"/>
                  </a:schemeClr>
                </a:solidFill>
              </a:rPr>
              <a:t>Table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219200" y="3505200"/>
            <a:ext cx="128905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19200" y="3505200"/>
            <a:ext cx="12890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10000"/>
                  </a:schemeClr>
                </a:solidFill>
              </a:rPr>
              <a:t>Table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19200" y="3657600"/>
            <a:ext cx="128905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chemeClr val="tx1">
                    <a:lumMod val="10000"/>
                  </a:schemeClr>
                </a:solidFill>
              </a:rPr>
              <a:t>…</a:t>
            </a:r>
          </a:p>
        </p:txBody>
      </p:sp>
      <p:cxnSp>
        <p:nvCxnSpPr>
          <p:cNvPr id="24" name="Straight Connector 23"/>
          <p:cNvCxnSpPr>
            <a:stCxn id="20" idx="3"/>
          </p:cNvCxnSpPr>
          <p:nvPr/>
        </p:nvCxnSpPr>
        <p:spPr>
          <a:xfrm flipV="1">
            <a:off x="2508250" y="2667000"/>
            <a:ext cx="463550" cy="5651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2476500" y="3238500"/>
            <a:ext cx="533400" cy="45720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648200" y="2209800"/>
            <a:ext cx="1524000" cy="2057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724400" y="2590800"/>
            <a:ext cx="135731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24400" y="2590800"/>
            <a:ext cx="135731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10000"/>
                  </a:schemeClr>
                </a:solidFill>
              </a:rPr>
              <a:t>Property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24400" y="3048000"/>
            <a:ext cx="135731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24400" y="3048000"/>
            <a:ext cx="135731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10000"/>
                  </a:schemeClr>
                </a:solidFill>
              </a:rPr>
              <a:t>Property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724400" y="3505200"/>
            <a:ext cx="135731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24400" y="3505200"/>
            <a:ext cx="135731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10000"/>
                  </a:schemeClr>
                </a:solidFill>
              </a:rPr>
              <a:t>Property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724400" y="3657600"/>
            <a:ext cx="135731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chemeClr val="tx1">
                    <a:lumMod val="10000"/>
                  </a:schemeClr>
                </a:solidFill>
              </a:rPr>
              <a:t>…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48200" y="2209800"/>
            <a:ext cx="15240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</a:rPr>
              <a:t>Entity</a:t>
            </a:r>
          </a:p>
        </p:txBody>
      </p:sp>
      <p:cxnSp>
        <p:nvCxnSpPr>
          <p:cNvPr id="35" name="Straight Connector 34"/>
          <p:cNvCxnSpPr/>
          <p:nvPr/>
        </p:nvCxnSpPr>
        <p:spPr>
          <a:xfrm rot="5400000" flipH="1" flipV="1">
            <a:off x="4248150" y="2755900"/>
            <a:ext cx="565150" cy="3873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4267200" y="3276600"/>
            <a:ext cx="533400" cy="38100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6400800" y="2209800"/>
            <a:ext cx="1447800" cy="2057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400800" y="2209800"/>
            <a:ext cx="14478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</a:rPr>
              <a:t>Property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477000" y="2590800"/>
            <a:ext cx="128905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477000" y="2590800"/>
            <a:ext cx="12890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10000"/>
                  </a:schemeClr>
                </a:solidFill>
              </a:rPr>
              <a:t>Name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77000" y="3048000"/>
            <a:ext cx="128905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477000" y="3048000"/>
            <a:ext cx="12890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10000"/>
                  </a:schemeClr>
                </a:solidFill>
              </a:rPr>
              <a:t>Type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477000" y="3505200"/>
            <a:ext cx="128905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477000" y="3505200"/>
            <a:ext cx="12890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10000"/>
                  </a:schemeClr>
                </a:solidFill>
              </a:rPr>
              <a:t>Value</a:t>
            </a:r>
          </a:p>
        </p:txBody>
      </p:sp>
      <p:cxnSp>
        <p:nvCxnSpPr>
          <p:cNvPr id="45" name="Straight Connector 44"/>
          <p:cNvCxnSpPr/>
          <p:nvPr/>
        </p:nvCxnSpPr>
        <p:spPr>
          <a:xfrm rot="5400000" flipH="1" flipV="1">
            <a:off x="6007100" y="2755900"/>
            <a:ext cx="565150" cy="3873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16200000" flipH="1">
            <a:off x="6026150" y="3276600"/>
            <a:ext cx="533400" cy="38100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724400" y="5486400"/>
            <a:ext cx="135731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 err="1">
                <a:solidFill>
                  <a:schemeClr val="tx1">
                    <a:lumMod val="10000"/>
                  </a:schemeClr>
                </a:solidFill>
              </a:rPr>
              <a:t>TimeStamp</a:t>
            </a:r>
            <a:endParaRPr lang="en-US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724400" y="5029200"/>
            <a:ext cx="135731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724400" y="5029200"/>
            <a:ext cx="135731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 err="1">
                <a:solidFill>
                  <a:schemeClr val="tx1">
                    <a:lumMod val="10000"/>
                  </a:schemeClr>
                </a:solidFill>
              </a:rPr>
              <a:t>RowKey</a:t>
            </a:r>
            <a:endParaRPr lang="en-US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724400" y="4572000"/>
            <a:ext cx="135731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724400" y="4572000"/>
            <a:ext cx="1357313" cy="3540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700" dirty="0" err="1">
                <a:solidFill>
                  <a:schemeClr val="tx1">
                    <a:lumMod val="10000"/>
                  </a:schemeClr>
                </a:solidFill>
              </a:rPr>
              <a:t>PartitionKey</a:t>
            </a:r>
            <a:endParaRPr lang="en-US" sz="1700" dirty="0">
              <a:solidFill>
                <a:schemeClr val="tx1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6" grpId="0" animBg="1"/>
      <p:bldP spid="47" grpId="0"/>
      <p:bldP spid="48" grpId="0" animBg="1"/>
      <p:bldP spid="49" grpId="0"/>
      <p:bldP spid="50" grpId="0" animBg="1"/>
      <p:bldP spid="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PartitionKey</a:t>
            </a:r>
            <a:endParaRPr lang="en-US" dirty="0" smtClean="0"/>
          </a:p>
          <a:p>
            <a:pPr lvl="1"/>
            <a:r>
              <a:rPr lang="en-US" dirty="0" smtClean="0"/>
              <a:t>Enables scalability</a:t>
            </a:r>
          </a:p>
          <a:p>
            <a:pPr lvl="1"/>
            <a:r>
              <a:rPr lang="en-US" dirty="0" smtClean="0"/>
              <a:t>Defines the unit of partition</a:t>
            </a:r>
          </a:p>
          <a:p>
            <a:r>
              <a:rPr lang="en-US" dirty="0" err="1" smtClean="0"/>
              <a:t>RowKey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Unique identifier by partition</a:t>
            </a:r>
          </a:p>
          <a:p>
            <a:pPr lvl="1"/>
            <a:r>
              <a:rPr lang="en-US" dirty="0" smtClean="0"/>
              <a:t>With </a:t>
            </a:r>
            <a:r>
              <a:rPr lang="en-US" dirty="0" err="1" smtClean="0"/>
              <a:t>PartitionKey</a:t>
            </a:r>
            <a:r>
              <a:rPr lang="en-US" dirty="0" smtClean="0"/>
              <a:t>, forms the composite key</a:t>
            </a:r>
          </a:p>
          <a:p>
            <a:r>
              <a:rPr lang="en-US" dirty="0" smtClean="0"/>
              <a:t>Timestamp (server managed) – for concurrency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vEduc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wrap="square" lIns="0" tIns="0" rIns="0" bIns="0" rtlCol="0">
        <a:noAutofit/>
      </a:bodyPr>
      <a:lstStyle>
        <a:defPPr marL="0" marR="0" indent="0" algn="l" defTabSz="914363" rtl="0" eaLnBrk="1" fontAlgn="auto" latinLnBrk="0" hangingPunct="1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rgbClr val="373737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devEducate</Template>
  <TotalTime>56482</TotalTime>
  <Words>1055</Words>
  <Application>Microsoft Office PowerPoint</Application>
  <PresentationFormat>On-screen Show (4:3)</PresentationFormat>
  <Paragraphs>377</Paragraphs>
  <Slides>31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devEducate</vt:lpstr>
      <vt:lpstr>Azure Table Storage</vt:lpstr>
      <vt:lpstr>Azure in a Day Azure Tables</vt:lpstr>
      <vt:lpstr>DEMO</vt:lpstr>
      <vt:lpstr>Agenda</vt:lpstr>
      <vt:lpstr>Azure Table Storage</vt:lpstr>
      <vt:lpstr>What Azure Tables Are Not</vt:lpstr>
      <vt:lpstr>What Azure Tables Are</vt:lpstr>
      <vt:lpstr>Table Storage Structure</vt:lpstr>
      <vt:lpstr>Required Properties</vt:lpstr>
      <vt:lpstr>Illustrating Partitions</vt:lpstr>
      <vt:lpstr>Partitioning Considerations</vt:lpstr>
      <vt:lpstr>RowKey Considerations</vt:lpstr>
      <vt:lpstr>Agenda</vt:lpstr>
      <vt:lpstr>Azure Table Storage APIs</vt:lpstr>
      <vt:lpstr>oData</vt:lpstr>
      <vt:lpstr>WCF Data Services</vt:lpstr>
      <vt:lpstr>Why wrap REST API</vt:lpstr>
      <vt:lpstr>Why use REST API</vt:lpstr>
      <vt:lpstr>DEMO</vt:lpstr>
      <vt:lpstr>Agenda</vt:lpstr>
      <vt:lpstr>Common classes you will work with</vt:lpstr>
      <vt:lpstr>DEMO</vt:lpstr>
      <vt:lpstr>Agenda</vt:lpstr>
      <vt:lpstr>Concurrency</vt:lpstr>
      <vt:lpstr>Optimistic Concurrency Control</vt:lpstr>
      <vt:lpstr>Concurrency</vt:lpstr>
      <vt:lpstr>Concurrency Process</vt:lpstr>
      <vt:lpstr>DEMO</vt:lpstr>
      <vt:lpstr>Entity Group Transactions</vt:lpstr>
      <vt:lpstr>Entity Group Transactions</vt:lpstr>
      <vt:lpstr>DEMO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Relationships in the Entity Framework</dc:title>
  <dc:creator>RobBagby</dc:creator>
  <cp:lastModifiedBy>RobBagby</cp:lastModifiedBy>
  <cp:revision>534</cp:revision>
  <dcterms:created xsi:type="dcterms:W3CDTF">2006-08-16T00:00:00Z</dcterms:created>
  <dcterms:modified xsi:type="dcterms:W3CDTF">2011-04-12T15:58:00Z</dcterms:modified>
</cp:coreProperties>
</file>