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282" r:id="rId2"/>
    <p:sldId id="363" r:id="rId3"/>
    <p:sldId id="303" r:id="rId4"/>
    <p:sldId id="330" r:id="rId5"/>
    <p:sldId id="302" r:id="rId6"/>
    <p:sldId id="317" r:id="rId7"/>
    <p:sldId id="307" r:id="rId8"/>
    <p:sldId id="320" r:id="rId9"/>
    <p:sldId id="321" r:id="rId10"/>
    <p:sldId id="331" r:id="rId11"/>
    <p:sldId id="319" r:id="rId12"/>
    <p:sldId id="332" r:id="rId13"/>
    <p:sldId id="333" r:id="rId14"/>
    <p:sldId id="335" r:id="rId15"/>
    <p:sldId id="297" r:id="rId16"/>
    <p:sldId id="323" r:id="rId17"/>
    <p:sldId id="308" r:id="rId18"/>
    <p:sldId id="299" r:id="rId19"/>
    <p:sldId id="348" r:id="rId20"/>
    <p:sldId id="338" r:id="rId21"/>
    <p:sldId id="339" r:id="rId22"/>
    <p:sldId id="340" r:id="rId23"/>
    <p:sldId id="342" r:id="rId24"/>
    <p:sldId id="341" r:id="rId25"/>
    <p:sldId id="343" r:id="rId26"/>
    <p:sldId id="298" r:id="rId27"/>
    <p:sldId id="296" r:id="rId28"/>
    <p:sldId id="300" r:id="rId29"/>
    <p:sldId id="301" r:id="rId30"/>
    <p:sldId id="325" r:id="rId31"/>
    <p:sldId id="324" r:id="rId32"/>
    <p:sldId id="312" r:id="rId33"/>
    <p:sldId id="326" r:id="rId34"/>
    <p:sldId id="347" r:id="rId35"/>
    <p:sldId id="315" r:id="rId36"/>
    <p:sldId id="316" r:id="rId37"/>
    <p:sldId id="351" r:id="rId38"/>
    <p:sldId id="349" r:id="rId39"/>
    <p:sldId id="350" r:id="rId40"/>
    <p:sldId id="362" r:id="rId41"/>
    <p:sldId id="310" r:id="rId42"/>
    <p:sldId id="283" r:id="rId43"/>
    <p:sldId id="344" r:id="rId44"/>
    <p:sldId id="287" r:id="rId45"/>
    <p:sldId id="288" r:id="rId46"/>
    <p:sldId id="290" r:id="rId47"/>
    <p:sldId id="289" r:id="rId48"/>
    <p:sldId id="292" r:id="rId49"/>
    <p:sldId id="294" r:id="rId50"/>
    <p:sldId id="293" r:id="rId51"/>
    <p:sldId id="295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 showScrollbar="0"/>
    <p:sldAll/>
    <p:penClr>
      <a:srgbClr val="FF0000"/>
    </p:penClr>
  </p:showPr>
  <p:clrMru>
    <a:srgbClr val="E8F81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7" autoAdjust="0"/>
    <p:restoredTop sz="70175" autoAdjust="0"/>
  </p:normalViewPr>
  <p:slideViewPr>
    <p:cSldViewPr>
      <p:cViewPr varScale="1">
        <p:scale>
          <a:sx n="59" d="100"/>
          <a:sy n="59" d="100"/>
        </p:scale>
        <p:origin x="-1387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C827E-7EEB-4200-B587-72D6B6F9E7C6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623C6-D4F3-492D-A0B7-95286DA47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im_Starkey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en.wikipedia.org/wiki/Digital_Equipment_Corporation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According to </a:t>
            </a:r>
            <a:r>
              <a:rPr lang="en-US" dirty="0" err="1" smtClean="0"/>
              <a:t>wikipedia</a:t>
            </a:r>
            <a:r>
              <a:rPr lang="en-US" baseline="0" dirty="0" smtClean="0"/>
              <a:t> (h</a:t>
            </a:r>
            <a:r>
              <a:rPr lang="en-US" dirty="0" smtClean="0"/>
              <a:t>ttp://en.wikipedia.org/wiki/Binary_large_object)</a:t>
            </a:r>
          </a:p>
          <a:p>
            <a:r>
              <a:rPr lang="en-US" dirty="0" smtClean="0"/>
              <a:t>	Jim Starkey - amorphous chunks of data invented by </a:t>
            </a:r>
            <a:r>
              <a:rPr lang="en-US" dirty="0" smtClean="0">
                <a:hlinkClick r:id="rId3" tooltip="Jim Starkey"/>
              </a:rPr>
              <a:t>Jim Starkey</a:t>
            </a:r>
            <a:r>
              <a:rPr lang="en-US" dirty="0" smtClean="0"/>
              <a:t> at </a:t>
            </a:r>
            <a:r>
              <a:rPr lang="en-US" dirty="0" smtClean="0">
                <a:hlinkClick r:id="rId4" tooltip="Digital Equipment Corporation"/>
              </a:rPr>
              <a:t>DEC</a:t>
            </a:r>
            <a:r>
              <a:rPr lang="en-US" dirty="0" smtClean="0"/>
              <a:t>, who describes them as "the thing that ate Cincinnati, Cleveland, or whatever"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Azure storage leverages ‘Web Role” infrastructure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Just</a:t>
            </a:r>
            <a:r>
              <a:rPr lang="en-US" baseline="0" dirty="0" smtClean="0"/>
              <a:t> like there are hundreds of thousands of servers in datacenters available to scale out for web roles, there are also thousands and thousands of disk arrays for storage 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storage is truly utility computing – 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think of it like electricity</a:t>
            </a:r>
          </a:p>
          <a:p>
            <a:pPr lvl="0">
              <a:buFont typeface="Arial" charset="0"/>
              <a:buChar char="•"/>
            </a:pPr>
            <a:r>
              <a:rPr lang="en-US" baseline="0" dirty="0" smtClean="0"/>
              <a:t>Efficient Failover – 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if there is a failure, your data will be served from a healthy replica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The </a:t>
            </a:r>
            <a:r>
              <a:rPr lang="en-US" baseline="0" dirty="0" err="1" smtClean="0"/>
              <a:t>problemed</a:t>
            </a:r>
            <a:r>
              <a:rPr lang="en-US" baseline="0" dirty="0" smtClean="0"/>
              <a:t> replica will be re-created elsewhere</a:t>
            </a:r>
          </a:p>
          <a:p>
            <a:pPr lvl="0">
              <a:buFont typeface="Arial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hot blobs will be served from many servers to scale out and meet the traffic needs of your application</a:t>
            </a:r>
            <a:endParaRPr lang="en-US" baseline="0" dirty="0" smtClean="0"/>
          </a:p>
          <a:p>
            <a:pPr lvl="1">
              <a:buFont typeface="Arial" charset="0"/>
              <a:buChar char="•"/>
            </a:pPr>
            <a:endParaRPr lang="en-US" baseline="0" dirty="0" smtClean="0"/>
          </a:p>
          <a:p>
            <a:pPr>
              <a:buFont typeface="Arial" charset="0"/>
              <a:buChar char="•"/>
            </a:pPr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Fault domain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You can think of</a:t>
            </a:r>
            <a:r>
              <a:rPr lang="en-US" baseline="0" dirty="0" smtClean="0"/>
              <a:t> a fault domain as a physical unit of failure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There is no clear documentation on MS website, but it is probably best thought of as a rack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It is also not documented (or at least I couldn’t find it) what the default number of fault domains are, but it is between 3 and 5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Having your data stored across fault domains means that no single point of failure can cause you to lose your data</a:t>
            </a:r>
          </a:p>
          <a:p>
            <a:pPr>
              <a:buFont typeface="Arial" charset="0"/>
              <a:buChar char="•"/>
            </a:pPr>
            <a:r>
              <a:rPr lang="en-US" baseline="0" dirty="0" smtClean="0"/>
              <a:t>Upgrade Domain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Logical unit of upgrade</a:t>
            </a:r>
          </a:p>
          <a:p>
            <a:pPr lvl="1">
              <a:buFont typeface="Arial" charset="0"/>
              <a:buChar char="•"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Once the blob has been created, its type cannot be changed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With page blobs - All pages must align 512-byte page boundaries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</a:t>
            </a:r>
            <a:r>
              <a:rPr lang="en-US" dirty="0" err="1" smtClean="0"/>
              <a:t>QueryString</a:t>
            </a:r>
            <a:r>
              <a:rPr lang="en-US" dirty="0" smtClean="0"/>
              <a:t> parameters</a:t>
            </a:r>
          </a:p>
          <a:p>
            <a:pPr>
              <a:buFont typeface="Arial" charset="0"/>
              <a:buChar char="•"/>
            </a:pPr>
            <a:r>
              <a:rPr lang="en-US" dirty="0" err="1" smtClean="0"/>
              <a:t>blockid</a:t>
            </a:r>
            <a:r>
              <a:rPr lang="en-US" dirty="0" smtClean="0"/>
              <a:t> – When</a:t>
            </a:r>
            <a:r>
              <a:rPr lang="en-US" baseline="0" dirty="0" smtClean="0"/>
              <a:t> putting a block in a block blob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Snapshot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>To view the</a:t>
            </a:r>
            <a:r>
              <a:rPr lang="en-US" baseline="0" dirty="0" smtClean="0"/>
              <a:t> VERBs, URI structures, </a:t>
            </a:r>
            <a:r>
              <a:rPr lang="en-US" baseline="0" dirty="0" err="1" smtClean="0"/>
              <a:t>QueryString</a:t>
            </a:r>
            <a:r>
              <a:rPr lang="en-US" baseline="0" dirty="0" smtClean="0"/>
              <a:t> parameters and Request Header, click here: </a:t>
            </a:r>
            <a:r>
              <a:rPr lang="en-US" i="0" baseline="0" dirty="0" smtClean="0"/>
              <a:t>http://msdn.microsoft.com/en-us/library/dd135733.aspx  and click on each of the operations.</a:t>
            </a:r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SingleBlobUploadThresholdInBytes</a:t>
            </a:r>
            <a:r>
              <a:rPr lang="en-US" dirty="0" smtClean="0"/>
              <a:t> –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The maximum size of a blob, in bytes, that may be uploaded as a single blob, ranging from between 1 and 64 MB inclusive.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The default value is 33554432 bytes (32 MB)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*** This is the enabling property when working with the </a:t>
            </a:r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  <a:r>
              <a:rPr lang="en-US" baseline="0" dirty="0" smtClean="0"/>
              <a:t> to take advantage of the Block BLOB </a:t>
            </a:r>
            <a:r>
              <a:rPr lang="en-US" dirty="0" smtClean="0"/>
              <a:t>functionality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If the size of the BLOB</a:t>
            </a:r>
            <a:r>
              <a:rPr lang="en-US" baseline="0" dirty="0" smtClean="0"/>
              <a:t> is larger than what you set this property at, </a:t>
            </a:r>
          </a:p>
          <a:p>
            <a:pPr lvl="2">
              <a:buFont typeface="Arial" charset="0"/>
              <a:buChar char="•"/>
            </a:pPr>
            <a:r>
              <a:rPr lang="en-US" baseline="0" dirty="0" smtClean="0"/>
              <a:t>Parallel uploading comes into play</a:t>
            </a:r>
          </a:p>
          <a:p>
            <a:pPr lvl="2">
              <a:buFont typeface="Arial" charset="0"/>
              <a:buChar char="•"/>
            </a:pPr>
            <a:r>
              <a:rPr lang="en-US" baseline="0" dirty="0" smtClean="0"/>
              <a:t>The size of the blocks that are uploaded are equal to what you set the </a:t>
            </a:r>
            <a:r>
              <a:rPr lang="en-US" baseline="0" dirty="0" err="1" smtClean="0"/>
              <a:t>WriteBlockSizeInBytes</a:t>
            </a:r>
            <a:r>
              <a:rPr lang="en-US" baseline="0" smtClean="0"/>
              <a:t> value</a:t>
            </a:r>
          </a:p>
          <a:p>
            <a:pPr lvl="1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We’ll get to the container-level</a:t>
            </a:r>
            <a:r>
              <a:rPr lang="en-US" baseline="0" dirty="0" smtClean="0"/>
              <a:t> access policy in a moment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eveducate-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5951220"/>
            <a:ext cx="3730650" cy="83058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730250" y="1226541"/>
            <a:ext cx="7681913" cy="1523495"/>
          </a:xfrm>
        </p:spPr>
        <p:txBody>
          <a:bodyPr>
            <a:normAutofit/>
          </a:bodyPr>
          <a:lstStyle>
            <a:lvl1pPr>
              <a:defRPr sz="5400" b="0" baseline="0">
                <a:gradFill>
                  <a:gsLst>
                    <a:gs pos="0">
                      <a:srgbClr val="24506E"/>
                    </a:gs>
                    <a:gs pos="100000">
                      <a:srgbClr val="452A46"/>
                    </a:gs>
                  </a:gsLst>
                  <a:lin ang="5400000" scaled="0"/>
                </a:gradFill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30249" y="2808378"/>
            <a:ext cx="7681913" cy="46166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3" name="Picture 12" descr="bg_head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8845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8" name="Picture 7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8" name="Picture 7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11" name="Picture 10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7" name="Picture 6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6" name="Picture 5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dowsazure4j.org/" TargetMode="External"/><Relationship Id="rId2" Type="http://schemas.openxmlformats.org/officeDocument/2006/relationships/hyperlink" Target="http://www.microsoft.com/windowsazure/getstarted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hpazure.codeplex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Blobs in Azure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900" dirty="0" smtClean="0">
                <a:gradFill>
                  <a:gsLst>
                    <a:gs pos="0">
                      <a:srgbClr val="24506E"/>
                    </a:gs>
                    <a:gs pos="100000">
                      <a:srgbClr val="452A46"/>
                    </a:gs>
                  </a:gsLst>
                  <a:lin ang="5400000" scaled="0"/>
                </a:gradFill>
                <a:latin typeface="Segoe UI Semibold" pitchFamily="34" charset="0"/>
                <a:ea typeface="+mj-ea"/>
                <a:cs typeface="+mj-cs"/>
              </a:rPr>
              <a:t>Blobs Overview</a:t>
            </a:r>
            <a:endParaRPr lang="en-US" sz="4900" dirty="0">
              <a:gradFill>
                <a:gsLst>
                  <a:gs pos="0">
                    <a:srgbClr val="24506E"/>
                  </a:gs>
                  <a:gs pos="100000">
                    <a:srgbClr val="452A46"/>
                  </a:gs>
                </a:gsLst>
                <a:lin ang="5400000" scaled="0"/>
              </a:gradFill>
              <a:latin typeface="Segoe UI Semibold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Maintainable and Affordable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Maintainable</a:t>
            </a:r>
          </a:p>
          <a:p>
            <a:pPr lvl="1"/>
            <a:r>
              <a:rPr lang="en-US" dirty="0" smtClean="0"/>
              <a:t>Let Microsoft handle the maintenance</a:t>
            </a:r>
          </a:p>
          <a:p>
            <a:pPr lvl="1"/>
            <a:r>
              <a:rPr lang="en-US" dirty="0" smtClean="0"/>
              <a:t>You concentrate on solving business problems</a:t>
            </a:r>
          </a:p>
          <a:p>
            <a:r>
              <a:rPr lang="en-US" dirty="0" smtClean="0"/>
              <a:t>Affordable</a:t>
            </a:r>
          </a:p>
          <a:p>
            <a:pPr lvl="1"/>
            <a:r>
              <a:rPr lang="en-US" dirty="0" smtClean="0"/>
              <a:t>No upfront costs</a:t>
            </a:r>
          </a:p>
          <a:p>
            <a:pPr lvl="1"/>
            <a:r>
              <a:rPr lang="en-US" dirty="0" smtClean="0"/>
              <a:t>Utility computing</a:t>
            </a:r>
          </a:p>
          <a:p>
            <a:pPr lvl="2"/>
            <a:r>
              <a:rPr lang="en-US" dirty="0" smtClean="0"/>
              <a:t>Pay only for what you use (like electricity)</a:t>
            </a:r>
          </a:p>
          <a:p>
            <a:pPr lvl="2"/>
            <a:r>
              <a:rPr lang="en-US" dirty="0" smtClean="0"/>
              <a:t>Scale up or down on demand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Blob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Scalable – Sales to thousands of servers</a:t>
            </a:r>
          </a:p>
          <a:p>
            <a:r>
              <a:rPr lang="en-US" dirty="0" smtClean="0"/>
              <a:t>Available – Load balanced; Hot blobs cached</a:t>
            </a:r>
          </a:p>
          <a:p>
            <a:r>
              <a:rPr lang="en-US" dirty="0" smtClean="0"/>
              <a:t>Durable – Blobs replicated to at least 3 servers across fault domains</a:t>
            </a:r>
          </a:p>
          <a:p>
            <a:r>
              <a:rPr lang="en-US" dirty="0" smtClean="0"/>
              <a:t>Maintainable – Let Microsoft handle it</a:t>
            </a:r>
          </a:p>
          <a:p>
            <a:r>
              <a:rPr lang="en-US" dirty="0" smtClean="0"/>
              <a:t>Affordable – Utility computing; Pay for what you use; No upfront costs</a:t>
            </a:r>
          </a:p>
          <a:p>
            <a:r>
              <a:rPr lang="en-US" dirty="0" smtClean="0"/>
              <a:t>Reproducible – Consistency guaranteed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Azure BLOB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REST API - Complete API</a:t>
            </a:r>
          </a:p>
          <a:p>
            <a:r>
              <a:rPr lang="en-US" dirty="0" smtClean="0"/>
              <a:t>Client APIs – Wrappers around REST API</a:t>
            </a:r>
          </a:p>
          <a:p>
            <a:pPr lvl="1"/>
            <a:r>
              <a:rPr lang="en-US" dirty="0" smtClean="0">
                <a:hlinkClick r:id="rId2"/>
              </a:rPr>
              <a:t>Azure .NET SDK </a:t>
            </a:r>
            <a:r>
              <a:rPr lang="en-US" dirty="0" smtClean="0"/>
              <a:t>(</a:t>
            </a:r>
            <a:r>
              <a:rPr lang="en-US" dirty="0" err="1" smtClean="0"/>
              <a:t>StorageClient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hlinkClick r:id="rId3"/>
              </a:rPr>
              <a:t>Windows Azure SDK for Java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Windows Azure SDK For PHP Developers</a:t>
            </a:r>
            <a:endParaRPr lang="en-US" dirty="0" smtClean="0"/>
          </a:p>
          <a:p>
            <a:r>
              <a:rPr lang="en-US" dirty="0" smtClean="0"/>
              <a:t>Client APIs hide complexity of</a:t>
            </a:r>
          </a:p>
          <a:p>
            <a:pPr lvl="1"/>
            <a:r>
              <a:rPr lang="en-US" dirty="0" smtClean="0"/>
              <a:t>Signing Requests</a:t>
            </a:r>
          </a:p>
          <a:p>
            <a:pPr lvl="1"/>
            <a:r>
              <a:rPr lang="en-US" dirty="0" smtClean="0"/>
              <a:t>Making HTTP Requests / handling responses</a:t>
            </a:r>
          </a:p>
          <a:p>
            <a:pPr lvl="1"/>
            <a:r>
              <a:rPr lang="en-US" dirty="0" smtClean="0"/>
              <a:t>Serialization / </a:t>
            </a:r>
            <a:r>
              <a:rPr lang="en-US" dirty="0" err="1" smtClean="0"/>
              <a:t>Deserialization</a:t>
            </a:r>
            <a:endParaRPr lang="en-US" dirty="0" smtClean="0"/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Introducing the Azure BLOB Security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Private Access</a:t>
            </a:r>
          </a:p>
          <a:p>
            <a:r>
              <a:rPr lang="en-US" dirty="0" smtClean="0"/>
              <a:t>Container Access Controls (ACLs)</a:t>
            </a:r>
          </a:p>
          <a:p>
            <a:r>
              <a:rPr lang="en-US" dirty="0" smtClean="0"/>
              <a:t>Shared Access Signatures</a:t>
            </a:r>
          </a:p>
          <a:p>
            <a:pPr lvl="1"/>
            <a:r>
              <a:rPr lang="en-US" dirty="0" smtClean="0"/>
              <a:t>BLOB</a:t>
            </a:r>
          </a:p>
          <a:p>
            <a:pPr lvl="1"/>
            <a:r>
              <a:rPr lang="en-US" dirty="0" smtClean="0"/>
              <a:t>Container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09800"/>
            <a:ext cx="8077200" cy="20574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Blob Model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Account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Container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BLOB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Security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Additional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Blob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Account</a:t>
            </a:r>
          </a:p>
          <a:p>
            <a:pPr lvl="1"/>
            <a:r>
              <a:rPr lang="en-US" dirty="0" smtClean="0"/>
              <a:t>Highest level.  All containers are scoped by storage account</a:t>
            </a:r>
          </a:p>
          <a:p>
            <a:pPr lvl="1"/>
            <a:r>
              <a:rPr lang="en-US" dirty="0" smtClean="0"/>
              <a:t>Unit of billing</a:t>
            </a:r>
          </a:p>
          <a:p>
            <a:r>
              <a:rPr lang="en-US" dirty="0" smtClean="0"/>
              <a:t>Container</a:t>
            </a:r>
          </a:p>
          <a:p>
            <a:pPr lvl="1"/>
            <a:r>
              <a:rPr lang="en-US" dirty="0" smtClean="0"/>
              <a:t>An account can contain one or more containers</a:t>
            </a:r>
          </a:p>
          <a:p>
            <a:pPr lvl="1"/>
            <a:r>
              <a:rPr lang="en-US" dirty="0" smtClean="0"/>
              <a:t>1 level - containers cannot contain other containers</a:t>
            </a:r>
          </a:p>
          <a:p>
            <a:pPr lvl="1"/>
            <a:r>
              <a:rPr lang="en-US" dirty="0" smtClean="0"/>
              <a:t>Contain 0 or more blobs</a:t>
            </a:r>
          </a:p>
          <a:p>
            <a:pPr lvl="1"/>
            <a:r>
              <a:rPr lang="en-US" dirty="0" smtClean="0"/>
              <a:t>Access policies set at this level</a:t>
            </a:r>
          </a:p>
          <a:p>
            <a:r>
              <a:rPr lang="en-US" dirty="0" smtClean="0"/>
              <a:t>Blob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Blob Data Model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76600" y="1828800"/>
            <a:ext cx="2667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Account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1066800" y="2819400"/>
            <a:ext cx="2667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Container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562600" y="2819400"/>
            <a:ext cx="2667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Container</a:t>
            </a:r>
            <a:endParaRPr lang="en-US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25146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810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70104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48768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cxnSp>
        <p:nvCxnSpPr>
          <p:cNvPr id="21" name="Elbow Connector 20"/>
          <p:cNvCxnSpPr>
            <a:stCxn id="4" idx="2"/>
            <a:endCxn id="5" idx="0"/>
          </p:cNvCxnSpPr>
          <p:nvPr/>
        </p:nvCxnSpPr>
        <p:spPr>
          <a:xfrm rot="5400000">
            <a:off x="3314700" y="1524000"/>
            <a:ext cx="381000" cy="2209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4" idx="2"/>
            <a:endCxn id="6" idx="0"/>
          </p:cNvCxnSpPr>
          <p:nvPr/>
        </p:nvCxnSpPr>
        <p:spPr>
          <a:xfrm rot="16200000" flipH="1">
            <a:off x="5562600" y="1485900"/>
            <a:ext cx="381000" cy="2286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2"/>
            <a:endCxn id="9" idx="0"/>
          </p:cNvCxnSpPr>
          <p:nvPr/>
        </p:nvCxnSpPr>
        <p:spPr>
          <a:xfrm rot="5400000">
            <a:off x="16764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5" idx="2"/>
            <a:endCxn id="8" idx="0"/>
          </p:cNvCxnSpPr>
          <p:nvPr/>
        </p:nvCxnSpPr>
        <p:spPr>
          <a:xfrm rot="16200000" flipH="1">
            <a:off x="27432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6" idx="2"/>
            <a:endCxn id="11" idx="0"/>
          </p:cNvCxnSpPr>
          <p:nvPr/>
        </p:nvCxnSpPr>
        <p:spPr>
          <a:xfrm rot="5400000">
            <a:off x="61722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6" idx="2"/>
            <a:endCxn id="10" idx="0"/>
          </p:cNvCxnSpPr>
          <p:nvPr/>
        </p:nvCxnSpPr>
        <p:spPr>
          <a:xfrm rot="16200000" flipH="1">
            <a:off x="72390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account is about ownership</a:t>
            </a:r>
          </a:p>
          <a:p>
            <a:r>
              <a:rPr lang="en-US" dirty="0" smtClean="0"/>
              <a:t>Shared keys are assigned to account</a:t>
            </a:r>
          </a:p>
          <a:p>
            <a:r>
              <a:rPr lang="en-US" dirty="0" smtClean="0"/>
              <a:t>Set location; Affinity Group</a:t>
            </a:r>
          </a:p>
          <a:p>
            <a:r>
              <a:rPr lang="en-US" dirty="0" smtClean="0"/>
              <a:t>Enable CDN – more about this later</a:t>
            </a:r>
          </a:p>
          <a:p>
            <a:r>
              <a:rPr lang="en-US" dirty="0" smtClean="0"/>
              <a:t>All containers belong to an account</a:t>
            </a:r>
          </a:p>
          <a:p>
            <a:r>
              <a:rPr lang="en-US" dirty="0" smtClean="0"/>
              <a:t>URI to your account: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373737"/>
                </a:solidFill>
              </a:rPr>
              <a:t> </a:t>
            </a:r>
            <a:r>
              <a:rPr lang="en-US" sz="2400" dirty="0" smtClean="0">
                <a:solidFill>
                  <a:srgbClr val="373737"/>
                </a:solidFill>
                <a:cs typeface="Courier New" pitchFamily="49" charset="0"/>
              </a:rPr>
              <a:t>http://&lt;account&gt;.blob</a:t>
            </a:r>
            <a:r>
              <a:rPr lang="en-US" sz="2400" dirty="0" smtClean="0">
                <a:cs typeface="Courier New" pitchFamily="49" charset="0"/>
              </a:rPr>
              <a:t>.core.windows.net</a:t>
            </a:r>
          </a:p>
          <a:p>
            <a:r>
              <a:rPr lang="en-US" dirty="0" smtClean="0"/>
              <a:t>You can associate a “friendly” URI to your account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Contain Blobs</a:t>
            </a:r>
          </a:p>
          <a:p>
            <a:r>
              <a:rPr lang="en-US" dirty="0" smtClean="0"/>
              <a:t>Single-level</a:t>
            </a:r>
          </a:p>
          <a:p>
            <a:r>
              <a:rPr lang="en-US" dirty="0" smtClean="0"/>
              <a:t>Think of as a “Folder”</a:t>
            </a:r>
          </a:p>
          <a:p>
            <a:r>
              <a:rPr lang="en-US" dirty="0" smtClean="0"/>
              <a:t>Scoped by account</a:t>
            </a:r>
          </a:p>
          <a:p>
            <a:r>
              <a:rPr lang="en-US" dirty="0" smtClean="0"/>
              <a:t>Access Permissions – more later</a:t>
            </a:r>
          </a:p>
          <a:p>
            <a:pPr lvl="2"/>
            <a:r>
              <a:rPr lang="en-US" dirty="0" smtClean="0"/>
              <a:t>Private</a:t>
            </a:r>
          </a:p>
          <a:p>
            <a:pPr lvl="2"/>
            <a:r>
              <a:rPr lang="en-US" dirty="0" smtClean="0"/>
              <a:t>Public</a:t>
            </a:r>
          </a:p>
          <a:p>
            <a:pPr lvl="3"/>
            <a:r>
              <a:rPr lang="en-US" dirty="0" smtClean="0"/>
              <a:t>Full public read access</a:t>
            </a:r>
          </a:p>
          <a:p>
            <a:pPr lvl="3"/>
            <a:r>
              <a:rPr lang="en-US" dirty="0" smtClean="0"/>
              <a:t>Public read access for blobs only</a:t>
            </a:r>
          </a:p>
          <a:p>
            <a:r>
              <a:rPr lang="en-US" dirty="0" smtClean="0"/>
              <a:t>URI to container :</a:t>
            </a: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	</a:t>
            </a:r>
            <a:r>
              <a:rPr lang="en-US" dirty="0" smtClean="0">
                <a:solidFill>
                  <a:srgbClr val="373737"/>
                </a:solidFill>
              </a:rPr>
              <a:t> </a:t>
            </a:r>
            <a:r>
              <a:rPr lang="en-US" sz="2400" dirty="0" smtClean="0">
                <a:solidFill>
                  <a:srgbClr val="373737"/>
                </a:solidFill>
                <a:cs typeface="Courier New" pitchFamily="49" charset="0"/>
              </a:rPr>
              <a:t>http://&lt;account&gt;.blob</a:t>
            </a:r>
            <a:r>
              <a:rPr lang="en-US" sz="2400" dirty="0" smtClean="0">
                <a:cs typeface="Courier New" pitchFamily="49" charset="0"/>
              </a:rPr>
              <a:t>.core.windows.net/&lt;container&gt;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Microsoft Durable, Reliable BLOB Organizational Units 2009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R2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Containers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Default container for your account</a:t>
            </a:r>
          </a:p>
          <a:p>
            <a:r>
              <a:rPr lang="en-US" dirty="0" smtClean="0"/>
              <a:t>A BLOB can be addressed in a root container without referencing the root container name</a:t>
            </a:r>
          </a:p>
          <a:p>
            <a:r>
              <a:rPr lang="en-US" dirty="0" smtClean="0"/>
              <a:t>The root container must be created (there is no root container by default)</a:t>
            </a:r>
          </a:p>
          <a:p>
            <a:r>
              <a:rPr lang="en-US" dirty="0" smtClean="0"/>
              <a:t>Create by adding a container named $root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http://deveducate.blob.core.windows.net</a:t>
            </a:r>
            <a:r>
              <a:rPr lang="en-US" sz="2000" strike="sngStrike" dirty="0" smtClean="0">
                <a:latin typeface="Courier New" pitchFamily="49" charset="0"/>
                <a:cs typeface="Courier New" pitchFamily="49" charset="0"/>
              </a:rPr>
              <a:t>/$root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/EF4.png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http://deveducate.blob.core.windows.net/EF4.png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Azure in a Day Training</a:t>
            </a:r>
            <a:br>
              <a:rPr lang="en-US" dirty="0" smtClean="0"/>
            </a:br>
            <a:r>
              <a:rPr lang="en-US" sz="3600" dirty="0" smtClean="0"/>
              <a:t>Azure Blobs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Module 1: Azure Blobs Overview</a:t>
            </a:r>
          </a:p>
          <a:p>
            <a:pPr lvl="0"/>
            <a:r>
              <a:rPr lang="en-US" dirty="0" smtClean="0"/>
              <a:t>Module 2: Blob Accounts</a:t>
            </a:r>
          </a:p>
          <a:p>
            <a:pPr lvl="1"/>
            <a:r>
              <a:rPr lang="en-US" dirty="0" smtClean="0"/>
              <a:t>DEMO: Setting up a Blob Account</a:t>
            </a:r>
          </a:p>
          <a:p>
            <a:pPr lvl="1"/>
            <a:r>
              <a:rPr lang="en-US" dirty="0" smtClean="0"/>
              <a:t>DEMO: Mapping a custom URI to Blob Account</a:t>
            </a:r>
          </a:p>
          <a:p>
            <a:pPr lvl="0"/>
            <a:r>
              <a:rPr lang="en-US" dirty="0" smtClean="0"/>
              <a:t>Module 3: Blob Containers</a:t>
            </a:r>
          </a:p>
          <a:p>
            <a:pPr lvl="1"/>
            <a:r>
              <a:rPr lang="en-US" dirty="0" smtClean="0"/>
              <a:t>DEMO: Blob Containers</a:t>
            </a:r>
          </a:p>
          <a:p>
            <a:pPr lvl="0"/>
            <a:r>
              <a:rPr lang="en-US" dirty="0" smtClean="0"/>
              <a:t>Module 4: Managing Blobs</a:t>
            </a:r>
          </a:p>
          <a:p>
            <a:pPr lvl="1"/>
            <a:r>
              <a:rPr lang="en-US" dirty="0" smtClean="0"/>
              <a:t>DEMO: Blob REST API</a:t>
            </a:r>
          </a:p>
          <a:p>
            <a:pPr lvl="1"/>
            <a:r>
              <a:rPr lang="en-US" dirty="0" smtClean="0"/>
              <a:t>DEMO: Uploading Block Blobs</a:t>
            </a:r>
          </a:p>
          <a:p>
            <a:pPr lvl="0"/>
            <a:r>
              <a:rPr lang="en-US" dirty="0" smtClean="0"/>
              <a:t>Module 5: Securing Blobs</a:t>
            </a:r>
          </a:p>
          <a:p>
            <a:pPr lvl="1"/>
            <a:r>
              <a:rPr lang="en-US" dirty="0" smtClean="0"/>
              <a:t>DEMO: Setting Container Permissions</a:t>
            </a:r>
          </a:p>
          <a:p>
            <a:pPr lvl="1"/>
            <a:r>
              <a:rPr lang="en-US" dirty="0" smtClean="0"/>
              <a:t>DEMO Shared Access Signatures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Container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ListContainers</a:t>
            </a:r>
            <a:endParaRPr lang="en-US" dirty="0" smtClean="0"/>
          </a:p>
          <a:p>
            <a:r>
              <a:rPr lang="en-US" dirty="0" smtClean="0"/>
              <a:t>Create</a:t>
            </a:r>
          </a:p>
          <a:p>
            <a:r>
              <a:rPr lang="en-US" dirty="0" err="1" smtClean="0"/>
              <a:t>CreateIfNotExist</a:t>
            </a:r>
            <a:endParaRPr lang="en-US" dirty="0" smtClean="0"/>
          </a:p>
          <a:p>
            <a:r>
              <a:rPr lang="en-US" dirty="0" smtClean="0"/>
              <a:t>Delete</a:t>
            </a:r>
          </a:p>
          <a:p>
            <a:r>
              <a:rPr lang="en-US" dirty="0" err="1" smtClean="0"/>
              <a:t>SetMetadata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Listing Containers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reference to </a:t>
            </a:r>
            <a:r>
              <a:rPr lang="en-US" dirty="0" err="1" smtClean="0"/>
              <a:t>CloudStorageAccount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</a:t>
            </a:r>
            <a:r>
              <a:rPr lang="en-US" dirty="0" err="1" smtClean="0"/>
              <a:t>CloudBlobClient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Call </a:t>
            </a:r>
            <a:r>
              <a:rPr lang="en-US" dirty="0" err="1" smtClean="0"/>
              <a:t>ListContainers</a:t>
            </a:r>
            <a:r>
              <a:rPr lang="en-US" dirty="0" smtClean="0"/>
              <a:t>()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352800"/>
            <a:ext cx="5715000" cy="269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reference to </a:t>
            </a:r>
            <a:r>
              <a:rPr lang="en-US" sz="2800" dirty="0" err="1" smtClean="0"/>
              <a:t>CloudStorageAccount</a:t>
            </a:r>
            <a:endParaRPr lang="en-US" sz="28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a </a:t>
            </a:r>
            <a:r>
              <a:rPr lang="en-US" sz="2800" dirty="0" err="1" smtClean="0"/>
              <a:t>CloudBlobClient</a:t>
            </a:r>
            <a:endParaRPr lang="en-US" sz="28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a reference to a container</a:t>
            </a:r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Call Create() or </a:t>
            </a:r>
            <a:r>
              <a:rPr lang="en-US" sz="2800" dirty="0" err="1" smtClean="0"/>
              <a:t>CreateIfNotExist</a:t>
            </a:r>
            <a:r>
              <a:rPr lang="en-US" sz="2800" dirty="0" smtClean="0"/>
              <a:t>()</a:t>
            </a:r>
          </a:p>
          <a:p>
            <a:pPr marL="571500" indent="-51435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657600"/>
            <a:ext cx="656735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reference to </a:t>
            </a:r>
            <a:r>
              <a:rPr lang="en-US" sz="2800" dirty="0" err="1" smtClean="0"/>
              <a:t>CloudStorageAccount</a:t>
            </a:r>
            <a:endParaRPr lang="en-US" sz="28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a </a:t>
            </a:r>
            <a:r>
              <a:rPr lang="en-US" sz="2800" dirty="0" err="1" smtClean="0"/>
              <a:t>CloudBlobClient</a:t>
            </a:r>
            <a:endParaRPr lang="en-US" sz="28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a reference to a container</a:t>
            </a:r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Call Delete()</a:t>
            </a:r>
          </a:p>
          <a:p>
            <a:pPr marL="571500" indent="-51435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810000"/>
            <a:ext cx="712874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BLOB Containers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3810000"/>
            <a:ext cx="8077200" cy="5334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Blob Model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Account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Container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BLOB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Security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Additional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Blob Data Model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1447800"/>
            <a:ext cx="7848600" cy="3124200"/>
          </a:xfrm>
          <a:prstGeom prst="roundRect">
            <a:avLst>
              <a:gd name="adj" fmla="val 6498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38200" y="2057400"/>
            <a:ext cx="3810000" cy="2362200"/>
          </a:xfrm>
          <a:prstGeom prst="roundRect">
            <a:avLst/>
          </a:prstGeom>
          <a:noFill/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85800" y="1524000"/>
            <a:ext cx="7924800" cy="457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b="1" dirty="0" err="1" smtClean="0">
                <a:solidFill>
                  <a:schemeClr val="bg1"/>
                </a:solidFill>
              </a:rPr>
              <a:t>d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eveducate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(Storage Account)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2133600"/>
            <a:ext cx="3810000" cy="457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bg1"/>
                </a:solidFill>
              </a:rPr>
              <a:t>images (c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ontainer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724400" y="2057400"/>
            <a:ext cx="3810000" cy="2362200"/>
          </a:xfrm>
          <a:prstGeom prst="roundRect">
            <a:avLst/>
          </a:prstGeom>
          <a:noFill/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724400" y="2133600"/>
            <a:ext cx="3810000" cy="457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bg1"/>
                </a:solidFill>
              </a:rPr>
              <a:t>videos (c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ontainer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90600" y="2667000"/>
            <a:ext cx="3581400" cy="45720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14400" y="2743200"/>
            <a:ext cx="38100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Logo.png (blob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90600" y="3200400"/>
            <a:ext cx="3581400" cy="45720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14400" y="3276600"/>
            <a:ext cx="38100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Home.png (blob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90600" y="3733800"/>
            <a:ext cx="3581400" cy="45720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914400" y="3810000"/>
            <a:ext cx="38100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Contact.png (blob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876800" y="2667000"/>
            <a:ext cx="3581400" cy="45720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800600" y="2743200"/>
            <a:ext cx="38100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EF4.wmv (blob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876800" y="3200400"/>
            <a:ext cx="3581400" cy="45720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00600" y="3276600"/>
            <a:ext cx="38100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MVC2.wmv (blob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876800" y="3733800"/>
            <a:ext cx="3581400" cy="457200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800600" y="3810000"/>
            <a:ext cx="3810000" cy="38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</a:rPr>
              <a:t>Azure.wmv (blob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5029200"/>
            <a:ext cx="7162800" cy="304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http://&lt;account&gt;.blob</a:t>
            </a:r>
            <a:r>
              <a:rPr lang="en-US" sz="2000" dirty="0" smtClean="0"/>
              <a:t>.</a:t>
            </a:r>
            <a:r>
              <a:rPr lang="en-US" sz="2000" dirty="0" err="1" smtClean="0"/>
              <a:t>core.windows.net</a:t>
            </a:r>
            <a:r>
              <a:rPr lang="en-US" sz="2000" dirty="0" smtClean="0"/>
              <a:t>/&lt;container&gt;/&lt;</a:t>
            </a:r>
            <a:r>
              <a:rPr lang="en-US" sz="2000" dirty="0" err="1" smtClean="0"/>
              <a:t>blobname</a:t>
            </a:r>
            <a:r>
              <a:rPr lang="en-US" sz="2000" dirty="0" smtClean="0"/>
              <a:t>&gt;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81200" y="5410200"/>
            <a:ext cx="6324600" cy="457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deveducate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.blob</a:t>
            </a:r>
            <a:r>
              <a:rPr lang="en-US" sz="2000" dirty="0" smtClean="0"/>
              <a:t>.</a:t>
            </a:r>
            <a:r>
              <a:rPr lang="en-US" sz="2000" dirty="0" err="1" smtClean="0"/>
              <a:t>core.windows.net</a:t>
            </a:r>
            <a:r>
              <a:rPr lang="en-US" sz="2000" dirty="0" smtClean="0"/>
              <a:t>/</a:t>
            </a:r>
            <a:r>
              <a:rPr lang="en-US" sz="2000" b="1" dirty="0" smtClean="0"/>
              <a:t>images</a:t>
            </a:r>
            <a:r>
              <a:rPr lang="en-US" sz="2000" dirty="0" smtClean="0"/>
              <a:t>/</a:t>
            </a:r>
            <a:r>
              <a:rPr lang="en-US" sz="2000" b="1" dirty="0" smtClean="0"/>
              <a:t>Logo.png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81200" y="5410200"/>
            <a:ext cx="6324600" cy="457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deveducate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.blob</a:t>
            </a:r>
            <a:r>
              <a:rPr lang="en-US" sz="2000" dirty="0" smtClean="0"/>
              <a:t>.</a:t>
            </a:r>
            <a:r>
              <a:rPr lang="en-US" sz="2000" dirty="0" err="1" smtClean="0"/>
              <a:t>core.windows.net</a:t>
            </a:r>
            <a:r>
              <a:rPr lang="en-US" sz="2000" dirty="0" smtClean="0"/>
              <a:t>/</a:t>
            </a:r>
            <a:r>
              <a:rPr lang="en-US" sz="2000" b="1" dirty="0" smtClean="0"/>
              <a:t>videos</a:t>
            </a:r>
            <a:r>
              <a:rPr lang="en-US" sz="2000" dirty="0" smtClean="0"/>
              <a:t>/</a:t>
            </a:r>
            <a:r>
              <a:rPr lang="en-US" sz="2000" b="1" dirty="0" smtClean="0"/>
              <a:t>EF4.wmv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5029200"/>
            <a:ext cx="1066800" cy="304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r" defTabSz="914363">
              <a:lnSpc>
                <a:spcPct val="90000"/>
              </a:lnSpc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Template:</a:t>
            </a:r>
            <a:endParaRPr lang="en-US" sz="2000" dirty="0" smtClean="0"/>
          </a:p>
          <a:p>
            <a:pPr marL="0" marR="0" indent="0" algn="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5410200"/>
            <a:ext cx="1066800" cy="304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r" defTabSz="914363">
              <a:lnSpc>
                <a:spcPct val="90000"/>
              </a:lnSpc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  <a:endParaRPr lang="en-US" sz="2000" dirty="0" smtClean="0"/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/>
      <p:bldP spid="13" grpId="0" animBg="1"/>
      <p:bldP spid="14" grpId="0"/>
      <p:bldP spid="15" grpId="0" animBg="1"/>
      <p:bldP spid="16" grpId="0"/>
      <p:bldP spid="19" grpId="0" animBg="1"/>
      <p:bldP spid="20" grpId="0"/>
      <p:bldP spid="21" grpId="0" animBg="1"/>
      <p:bldP spid="22" grpId="0"/>
      <p:bldP spid="27" grpId="0"/>
      <p:bldP spid="28" grpId="0"/>
      <p:bldP spid="28" grpId="1"/>
      <p:bldP spid="29" grpId="0"/>
      <p:bldP spid="30" grpId="0"/>
      <p:bldP spid="3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Types of Blobs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Block blobs</a:t>
            </a:r>
          </a:p>
          <a:p>
            <a:pPr lvl="1"/>
            <a:r>
              <a:rPr lang="en-US" dirty="0" smtClean="0"/>
              <a:t>Original kind of blob</a:t>
            </a:r>
          </a:p>
          <a:p>
            <a:pPr lvl="1"/>
            <a:r>
              <a:rPr lang="en-US" dirty="0" smtClean="0"/>
              <a:t>Optimized for streaming (uploading a file to be downloaded in it’s entirety)</a:t>
            </a:r>
          </a:p>
          <a:p>
            <a:pPr lvl="1"/>
            <a:r>
              <a:rPr lang="en-US" dirty="0" smtClean="0"/>
              <a:t>Max size 200 GB</a:t>
            </a:r>
          </a:p>
          <a:p>
            <a:r>
              <a:rPr lang="en-US" dirty="0" smtClean="0"/>
              <a:t>Page blobs</a:t>
            </a:r>
          </a:p>
          <a:p>
            <a:pPr lvl="1"/>
            <a:r>
              <a:rPr lang="en-US" dirty="0" smtClean="0"/>
              <a:t>Introduced with 9/19/09 release</a:t>
            </a:r>
          </a:p>
          <a:p>
            <a:pPr lvl="1"/>
            <a:r>
              <a:rPr lang="en-US" dirty="0" smtClean="0"/>
              <a:t>Provide the ability to write to a range of bytes in a blob</a:t>
            </a:r>
          </a:p>
          <a:p>
            <a:pPr lvl="1"/>
            <a:r>
              <a:rPr lang="en-US" dirty="0" smtClean="0"/>
              <a:t>Optimized for multiple random read/writes (mounting a drive)</a:t>
            </a:r>
          </a:p>
          <a:p>
            <a:pPr lvl="1"/>
            <a:r>
              <a:rPr lang="en-US" dirty="0" smtClean="0"/>
              <a:t>Max size 1 TB</a:t>
            </a:r>
          </a:p>
          <a:p>
            <a:pPr lvl="1"/>
            <a:r>
              <a:rPr lang="en-US" dirty="0" smtClean="0"/>
              <a:t>You have to align to the 512 byte </a:t>
            </a:r>
            <a:r>
              <a:rPr lang="en-US" dirty="0" err="1" smtClean="0"/>
              <a:t>boundry</a:t>
            </a:r>
            <a:r>
              <a:rPr lang="en-US" dirty="0" smtClean="0"/>
              <a:t> (multiple of 512)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Block Blobs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Blobs &lt;= 64 MB can be added in single PUT</a:t>
            </a:r>
          </a:p>
          <a:p>
            <a:r>
              <a:rPr lang="en-US" dirty="0" smtClean="0"/>
              <a:t>Blobs &gt; 64 MB must be added via Blocks</a:t>
            </a:r>
          </a:p>
          <a:p>
            <a:pPr lvl="1"/>
            <a:r>
              <a:rPr lang="en-US" dirty="0" smtClean="0"/>
              <a:t>Break entire file down into blocks &lt; 4MB</a:t>
            </a:r>
          </a:p>
          <a:p>
            <a:pPr lvl="1"/>
            <a:r>
              <a:rPr lang="en-US" dirty="0" smtClean="0"/>
              <a:t>PUT individual blocks with Block ID, storing the ID</a:t>
            </a:r>
          </a:p>
          <a:p>
            <a:pPr lvl="1"/>
            <a:r>
              <a:rPr lang="en-US" dirty="0" smtClean="0"/>
              <a:t>After all blocks are successfully uploaded, PUT </a:t>
            </a:r>
            <a:r>
              <a:rPr lang="en-US" dirty="0" err="1" smtClean="0"/>
              <a:t>blocklist</a:t>
            </a:r>
            <a:r>
              <a:rPr lang="en-US" dirty="0" smtClean="0"/>
              <a:t> containing all block IDs (in correct order)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uploading via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or nothing</a:t>
            </a:r>
          </a:p>
          <a:p>
            <a:pPr lvl="1"/>
            <a:r>
              <a:rPr lang="en-US" dirty="0" smtClean="0"/>
              <a:t>Able to retry failed blocks </a:t>
            </a:r>
          </a:p>
          <a:p>
            <a:pPr lvl="1"/>
            <a:r>
              <a:rPr lang="en-US" dirty="0" smtClean="0"/>
              <a:t>a.k.a. - Continuation</a:t>
            </a:r>
          </a:p>
          <a:p>
            <a:r>
              <a:rPr lang="en-US" dirty="0" smtClean="0"/>
              <a:t>Uploading in Parallel</a:t>
            </a:r>
          </a:p>
          <a:p>
            <a:r>
              <a:rPr lang="en-US" dirty="0" smtClean="0"/>
              <a:t>Upload blocks in any order – only list of blocks in </a:t>
            </a:r>
            <a:r>
              <a:rPr lang="en-US" dirty="0" err="1" smtClean="0"/>
              <a:t>blocklist</a:t>
            </a:r>
            <a:r>
              <a:rPr lang="en-US" dirty="0" smtClean="0"/>
              <a:t> must be in order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16764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Blob Model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Account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Container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BLOB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Security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Additional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Blob vs. </a:t>
            </a:r>
            <a:r>
              <a:rPr lang="en-US" dirty="0" err="1" smtClean="0"/>
              <a:t>PutBlock</a:t>
            </a:r>
            <a:r>
              <a:rPr lang="en-US" dirty="0" smtClean="0"/>
              <a:t>/</a:t>
            </a:r>
            <a:r>
              <a:rPr lang="en-US" dirty="0" err="1" smtClean="0"/>
              <a:t>PutBlockList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38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006  ( 4 MB)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001  (4 MB)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14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002  ( 4 MB)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95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003  ( 3 MB)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676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004  ( 3 MB)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057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005  ( 2 MB)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33400" y="1752600"/>
            <a:ext cx="22860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20 MB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1219200" y="3810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38200" y="3505200"/>
            <a:ext cx="1752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Break it down into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373737"/>
                </a:solidFill>
              </a:rPr>
              <a:t>Blocks &lt;= 4MB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638800" y="1524000"/>
            <a:ext cx="3352800" cy="4495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819400" y="2590800"/>
            <a:ext cx="2819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33400" y="1752600"/>
            <a:ext cx="22860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20 MB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533400" y="1752600"/>
            <a:ext cx="609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5 MB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6248400" y="1752600"/>
            <a:ext cx="12192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10 MB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6248400" y="1752600"/>
            <a:ext cx="1676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15 MB</a:t>
            </a:r>
            <a:endParaRPr lang="en-US" dirty="0"/>
          </a:p>
        </p:txBody>
      </p:sp>
      <p:sp>
        <p:nvSpPr>
          <p:cNvPr id="36" name="Explosion 2 35"/>
          <p:cNvSpPr/>
          <p:nvPr/>
        </p:nvSpPr>
        <p:spPr>
          <a:xfrm>
            <a:off x="5715000" y="1676400"/>
            <a:ext cx="3200400" cy="18288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Error</a:t>
            </a:r>
            <a:endParaRPr lang="en-US" sz="2400" dirty="0"/>
          </a:p>
        </p:txBody>
      </p:sp>
      <p:sp>
        <p:nvSpPr>
          <p:cNvPr id="37" name="Rounded Rectangle 36"/>
          <p:cNvSpPr/>
          <p:nvPr/>
        </p:nvSpPr>
        <p:spPr>
          <a:xfrm>
            <a:off x="1143000" y="1752600"/>
            <a:ext cx="609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5 MB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1752600" y="1752600"/>
            <a:ext cx="609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5 MB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096000" y="2362200"/>
            <a:ext cx="2590800" cy="685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 Again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33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001  (4 MB)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914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002  ( 4 MB)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1295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003  ( 3 MB)</a:t>
            </a:r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1676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004  ( 3 MB)</a:t>
            </a:r>
            <a:endParaRPr lang="en-US" dirty="0"/>
          </a:p>
        </p:txBody>
      </p:sp>
      <p:sp>
        <p:nvSpPr>
          <p:cNvPr id="44" name="Rounded Rectangle 43"/>
          <p:cNvSpPr/>
          <p:nvPr/>
        </p:nvSpPr>
        <p:spPr>
          <a:xfrm>
            <a:off x="2057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005  ( 2 MB)</a:t>
            </a:r>
            <a:endParaRPr lang="en-US" dirty="0"/>
          </a:p>
        </p:txBody>
      </p:sp>
      <p:sp>
        <p:nvSpPr>
          <p:cNvPr id="45" name="Rounded Rectangle 44"/>
          <p:cNvSpPr/>
          <p:nvPr/>
        </p:nvSpPr>
        <p:spPr>
          <a:xfrm>
            <a:off x="2438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006  ( 4 MB)</a:t>
            </a:r>
            <a:endParaRPr lang="en-US" dirty="0"/>
          </a:p>
        </p:txBody>
      </p:sp>
      <p:sp>
        <p:nvSpPr>
          <p:cNvPr id="47" name="Explosion 2 46"/>
          <p:cNvSpPr/>
          <p:nvPr/>
        </p:nvSpPr>
        <p:spPr>
          <a:xfrm>
            <a:off x="3581400" y="4572000"/>
            <a:ext cx="1981200" cy="12192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Error</a:t>
            </a:r>
            <a:endParaRPr lang="en-US" sz="2400" dirty="0"/>
          </a:p>
        </p:txBody>
      </p:sp>
      <p:sp>
        <p:nvSpPr>
          <p:cNvPr id="48" name="Rounded Rectangle 47"/>
          <p:cNvSpPr/>
          <p:nvPr/>
        </p:nvSpPr>
        <p:spPr>
          <a:xfrm>
            <a:off x="2057400" y="4343400"/>
            <a:ext cx="304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ID: 005  ( 2 MB)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276600" y="32766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76600" y="32766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76600" y="37338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004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76600" y="32766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276600" y="32766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276600" y="32766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276600" y="3276600"/>
            <a:ext cx="2133600" cy="9906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PutBlockList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001, 002,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003, 004, 005, 006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76600" y="37338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Error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276600" y="32766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Block 005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276600" y="3733800"/>
            <a:ext cx="2133600" cy="3810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Retry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248400" y="4267200"/>
            <a:ext cx="22860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smtClean="0"/>
              <a:t>20 MB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7 0.00556 L 0.625 0.005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7 0.00556 L 0.625 0.0055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7 0.00556 L 0.625 0.0055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7 0.00556 L 0.625 0.0055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71895E-7 L 0.625 -0.00555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4.71895E-7 L 0.625 -0.00555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71895E-7 L 0.625 -0.00555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71895E-7 L 0.625 -0.00555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71895E-7 L 0.625 -0.00555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71895E-7 L 0.625 -0.00555 " pathEditMode="relative" rAng="0" ptsTypes="AA">
                                      <p:cBhvr>
                                        <p:cTn id="21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"/>
                                    </p:animMotion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00"/>
                            </p:stCondLst>
                            <p:childTnLst>
                              <p:par>
                                <p:cTn id="2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8" grpId="0" animBg="1"/>
      <p:bldP spid="25" grpId="0" animBg="1"/>
      <p:bldP spid="25" grpId="1" animBg="1"/>
      <p:bldP spid="33" grpId="0" animBg="1"/>
      <p:bldP spid="33" grpId="2" animBg="1"/>
      <p:bldP spid="33" grpId="3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/>
      <p:bldP spid="39" grpId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7" grpId="0" animBg="1"/>
      <p:bldP spid="47" grpId="1" animBg="1"/>
      <p:bldP spid="48" grpId="3" animBg="1"/>
      <p:bldP spid="48" grpId="4" animBg="1"/>
      <p:bldP spid="48" grpId="5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Blob Data Model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76600" y="1828800"/>
            <a:ext cx="2667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Account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1066800" y="2819400"/>
            <a:ext cx="2667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Container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562600" y="2819400"/>
            <a:ext cx="2667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Container</a:t>
            </a:r>
            <a:endParaRPr lang="en-US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25146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810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70104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4876800" y="3810000"/>
            <a:ext cx="1905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Blob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3810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13716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4" name="Rounded Rectangle 13"/>
          <p:cNvSpPr/>
          <p:nvPr/>
        </p:nvSpPr>
        <p:spPr>
          <a:xfrm>
            <a:off x="25146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5" name="Rounded Rectangle 14"/>
          <p:cNvSpPr/>
          <p:nvPr/>
        </p:nvSpPr>
        <p:spPr>
          <a:xfrm>
            <a:off x="35052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48768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7" name="Rounded Rectangle 16"/>
          <p:cNvSpPr/>
          <p:nvPr/>
        </p:nvSpPr>
        <p:spPr>
          <a:xfrm>
            <a:off x="58674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70104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sp>
        <p:nvSpPr>
          <p:cNvPr id="19" name="Rounded Rectangle 18"/>
          <p:cNvSpPr/>
          <p:nvPr/>
        </p:nvSpPr>
        <p:spPr>
          <a:xfrm>
            <a:off x="8001000" y="48006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Block</a:t>
            </a:r>
            <a:endParaRPr lang="en-US" sz="2400" dirty="0"/>
          </a:p>
        </p:txBody>
      </p:sp>
      <p:cxnSp>
        <p:nvCxnSpPr>
          <p:cNvPr id="21" name="Elbow Connector 20"/>
          <p:cNvCxnSpPr>
            <a:stCxn id="4" idx="2"/>
            <a:endCxn id="5" idx="0"/>
          </p:cNvCxnSpPr>
          <p:nvPr/>
        </p:nvCxnSpPr>
        <p:spPr>
          <a:xfrm rot="5400000">
            <a:off x="3314700" y="1524000"/>
            <a:ext cx="381000" cy="2209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4" idx="2"/>
            <a:endCxn id="6" idx="0"/>
          </p:cNvCxnSpPr>
          <p:nvPr/>
        </p:nvCxnSpPr>
        <p:spPr>
          <a:xfrm rot="16200000" flipH="1">
            <a:off x="5562600" y="1485900"/>
            <a:ext cx="381000" cy="2286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2"/>
            <a:endCxn id="9" idx="0"/>
          </p:cNvCxnSpPr>
          <p:nvPr/>
        </p:nvCxnSpPr>
        <p:spPr>
          <a:xfrm rot="5400000">
            <a:off x="16764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5" idx="2"/>
            <a:endCxn id="8" idx="0"/>
          </p:cNvCxnSpPr>
          <p:nvPr/>
        </p:nvCxnSpPr>
        <p:spPr>
          <a:xfrm rot="16200000" flipH="1">
            <a:off x="27432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6" idx="2"/>
            <a:endCxn id="11" idx="0"/>
          </p:cNvCxnSpPr>
          <p:nvPr/>
        </p:nvCxnSpPr>
        <p:spPr>
          <a:xfrm rot="5400000">
            <a:off x="61722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6" idx="2"/>
            <a:endCxn id="10" idx="0"/>
          </p:cNvCxnSpPr>
          <p:nvPr/>
        </p:nvCxnSpPr>
        <p:spPr>
          <a:xfrm rot="16200000" flipH="1">
            <a:off x="7239000" y="3086100"/>
            <a:ext cx="381000" cy="1066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9" idx="2"/>
            <a:endCxn id="12" idx="0"/>
          </p:cNvCxnSpPr>
          <p:nvPr/>
        </p:nvCxnSpPr>
        <p:spPr>
          <a:xfrm rot="5400000">
            <a:off x="8953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9" idx="2"/>
            <a:endCxn id="13" idx="0"/>
          </p:cNvCxnSpPr>
          <p:nvPr/>
        </p:nvCxnSpPr>
        <p:spPr>
          <a:xfrm rot="16200000" flipH="1">
            <a:off x="13906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14" idx="0"/>
            <a:endCxn id="8" idx="2"/>
          </p:cNvCxnSpPr>
          <p:nvPr/>
        </p:nvCxnSpPr>
        <p:spPr>
          <a:xfrm rot="5400000" flipH="1" flipV="1">
            <a:off x="30289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15" idx="0"/>
            <a:endCxn id="8" idx="2"/>
          </p:cNvCxnSpPr>
          <p:nvPr/>
        </p:nvCxnSpPr>
        <p:spPr>
          <a:xfrm rot="16200000" flipV="1">
            <a:off x="35242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11" idx="2"/>
            <a:endCxn id="16" idx="0"/>
          </p:cNvCxnSpPr>
          <p:nvPr/>
        </p:nvCxnSpPr>
        <p:spPr>
          <a:xfrm rot="5400000">
            <a:off x="53911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11" idx="2"/>
            <a:endCxn id="17" idx="0"/>
          </p:cNvCxnSpPr>
          <p:nvPr/>
        </p:nvCxnSpPr>
        <p:spPr>
          <a:xfrm rot="16200000" flipH="1">
            <a:off x="58864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10" idx="2"/>
            <a:endCxn id="18" idx="0"/>
          </p:cNvCxnSpPr>
          <p:nvPr/>
        </p:nvCxnSpPr>
        <p:spPr>
          <a:xfrm rot="5400000">
            <a:off x="75247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10" idx="2"/>
            <a:endCxn id="19" idx="0"/>
          </p:cNvCxnSpPr>
          <p:nvPr/>
        </p:nvCxnSpPr>
        <p:spPr>
          <a:xfrm rot="16200000" flipH="1">
            <a:off x="8020050" y="4362450"/>
            <a:ext cx="381000" cy="4953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BLOB REST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HTTP Verb - provides intent</a:t>
            </a:r>
          </a:p>
          <a:p>
            <a:pPr lvl="1"/>
            <a:r>
              <a:rPr lang="en-US" dirty="0" smtClean="0"/>
              <a:t>GET – Fetch</a:t>
            </a:r>
          </a:p>
          <a:p>
            <a:pPr lvl="1"/>
            <a:r>
              <a:rPr lang="en-US" dirty="0" smtClean="0"/>
              <a:t>PUT – Insert or Overwrite</a:t>
            </a:r>
          </a:p>
          <a:p>
            <a:pPr lvl="1"/>
            <a:r>
              <a:rPr lang="en-US" dirty="0" smtClean="0"/>
              <a:t>DELETE </a:t>
            </a:r>
          </a:p>
          <a:p>
            <a:r>
              <a:rPr lang="en-US" dirty="0" smtClean="0"/>
              <a:t>URI – identifies the resource you want to act upon</a:t>
            </a:r>
          </a:p>
          <a:p>
            <a:pPr lvl="1"/>
            <a:r>
              <a:rPr lang="en-US" sz="2200" dirty="0" smtClean="0"/>
              <a:t>http://&lt;account&gt;.blob.core.windows.net/&lt;container&gt;/&lt;blobName&gt;</a:t>
            </a:r>
          </a:p>
          <a:p>
            <a:pPr lvl="1"/>
            <a:r>
              <a:rPr lang="en-US" dirty="0" smtClean="0"/>
              <a:t>Additional </a:t>
            </a:r>
            <a:r>
              <a:rPr lang="en-US" dirty="0" err="1" smtClean="0"/>
              <a:t>QueryString</a:t>
            </a:r>
            <a:r>
              <a:rPr lang="en-US" dirty="0" smtClean="0"/>
              <a:t> Parameters</a:t>
            </a:r>
          </a:p>
          <a:p>
            <a:r>
              <a:rPr lang="en-US" dirty="0" smtClean="0"/>
              <a:t>Request Headers – provide additional information about the request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PUT Blob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u="sng" dirty="0" smtClean="0"/>
              <a:t>HTTP Method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PUT</a:t>
            </a:r>
          </a:p>
          <a:p>
            <a:pPr>
              <a:buNone/>
            </a:pPr>
            <a:r>
              <a:rPr lang="en-US" sz="3400" u="sng" dirty="0" smtClean="0"/>
              <a:t>URI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http://deveducate.blob.core.windows.net/sample/EF4.png</a:t>
            </a:r>
          </a:p>
          <a:p>
            <a:pPr>
              <a:buNone/>
            </a:pPr>
            <a:r>
              <a:rPr lang="en-US" sz="3400" u="sng" dirty="0" smtClean="0">
                <a:cs typeface="Courier New" pitchFamily="49" charset="0"/>
              </a:rPr>
              <a:t>Request Headers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x-ms-blob-type: </a:t>
            </a:r>
            <a:r>
              <a:rPr lang="en-US" sz="2900" dirty="0" err="1" smtClean="0">
                <a:latin typeface="Courier New" pitchFamily="49" charset="0"/>
                <a:cs typeface="Courier New" pitchFamily="49" charset="0"/>
              </a:rPr>
              <a:t>BlockBlob</a:t>
            </a:r>
            <a:endParaRPr lang="en-US" sz="29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x-ms-version: 2009-09-19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Host: deveducate.blob.core.windows.net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x-ms-date: Wed, 08 Dec 2010 11:26:23 GMT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Authorization: </a:t>
            </a:r>
            <a:r>
              <a:rPr lang="en-US" sz="2900" dirty="0" err="1" smtClean="0">
                <a:latin typeface="Courier New" pitchFamily="49" charset="0"/>
                <a:cs typeface="Courier New" pitchFamily="49" charset="0"/>
              </a:rPr>
              <a:t>SharedKey</a:t>
            </a: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 deveducate:FyqaCOTaqYWSy7gIU7nafaztaNWPnAZWyUjgo24o/C8=</a:t>
            </a:r>
          </a:p>
          <a:p>
            <a:pPr>
              <a:buNone/>
            </a:pPr>
            <a:r>
              <a:rPr lang="en-US" sz="2900" dirty="0" smtClean="0">
                <a:latin typeface="Courier New" pitchFamily="49" charset="0"/>
                <a:cs typeface="Courier New" pitchFamily="49" charset="0"/>
              </a:rPr>
              <a:t>Content-Length: 17650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BLOB REST API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Client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.NET Wrapper for REST API</a:t>
            </a:r>
          </a:p>
          <a:p>
            <a:r>
              <a:rPr lang="en-US" dirty="0" smtClean="0"/>
              <a:t>Hides complexity of</a:t>
            </a:r>
          </a:p>
          <a:p>
            <a:pPr lvl="1"/>
            <a:r>
              <a:rPr lang="en-US" dirty="0" smtClean="0"/>
              <a:t>Signing Requests</a:t>
            </a:r>
          </a:p>
          <a:p>
            <a:pPr lvl="1"/>
            <a:r>
              <a:rPr lang="en-US" dirty="0" smtClean="0"/>
              <a:t>Issuing HTTP Requests</a:t>
            </a:r>
          </a:p>
          <a:p>
            <a:pPr lvl="1"/>
            <a:r>
              <a:rPr lang="en-US" dirty="0" err="1" smtClean="0"/>
              <a:t>Deserializing</a:t>
            </a:r>
            <a:r>
              <a:rPr lang="en-US" dirty="0" smtClean="0"/>
              <a:t> HTTP Responses</a:t>
            </a:r>
          </a:p>
          <a:p>
            <a:r>
              <a:rPr lang="en-US" dirty="0" smtClean="0"/>
              <a:t>Benefits from:</a:t>
            </a:r>
          </a:p>
          <a:p>
            <a:pPr lvl="1"/>
            <a:r>
              <a:rPr lang="en-US" dirty="0" err="1" smtClean="0"/>
              <a:t>Intellisense</a:t>
            </a:r>
            <a:endParaRPr lang="en-US" dirty="0" smtClean="0"/>
          </a:p>
          <a:p>
            <a:pPr lvl="1"/>
            <a:r>
              <a:rPr lang="en-US" dirty="0" smtClean="0"/>
              <a:t>Compilation</a:t>
            </a:r>
          </a:p>
          <a:p>
            <a:r>
              <a:rPr lang="en-US" dirty="0" smtClean="0"/>
              <a:t>Some features may not be implemented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BLOB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Upload / Download</a:t>
            </a:r>
          </a:p>
          <a:p>
            <a:pPr lvl="1"/>
            <a:r>
              <a:rPr lang="en-US" dirty="0" smtClean="0"/>
              <a:t>Sync and </a:t>
            </a:r>
            <a:r>
              <a:rPr lang="en-US" dirty="0" err="1" smtClean="0"/>
              <a:t>Async</a:t>
            </a:r>
            <a:endParaRPr lang="en-US" dirty="0" smtClean="0"/>
          </a:p>
          <a:p>
            <a:pPr lvl="1"/>
            <a:r>
              <a:rPr lang="en-US" dirty="0" smtClean="0"/>
              <a:t>File, Stream, Byte array, Text</a:t>
            </a:r>
          </a:p>
          <a:p>
            <a:r>
              <a:rPr lang="en-US" dirty="0" err="1" smtClean="0"/>
              <a:t>CopyFromBlob</a:t>
            </a:r>
            <a:endParaRPr lang="en-US" dirty="0" smtClean="0"/>
          </a:p>
          <a:p>
            <a:r>
              <a:rPr lang="en-US" dirty="0" err="1" smtClean="0"/>
              <a:t>CreateSnapshot</a:t>
            </a:r>
            <a:endParaRPr lang="en-US" dirty="0" smtClean="0"/>
          </a:p>
          <a:p>
            <a:r>
              <a:rPr lang="en-US" dirty="0" smtClean="0"/>
              <a:t>Delete (</a:t>
            </a:r>
            <a:r>
              <a:rPr lang="en-US" dirty="0" err="1" smtClean="0"/>
              <a:t>DeleteIfExists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SetMetadata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Uploading a BLOB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>
            <a:normAutofit fontScale="70000" lnSpcReduction="2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reference to </a:t>
            </a:r>
            <a:r>
              <a:rPr lang="en-US" dirty="0" err="1" smtClean="0"/>
              <a:t>CloudStorageAccount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</a:t>
            </a:r>
            <a:r>
              <a:rPr lang="en-US" dirty="0" err="1" smtClean="0"/>
              <a:t>CloudBlobClient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reference to a Container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reference to a BLOB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Call </a:t>
            </a:r>
            <a:r>
              <a:rPr lang="en-US" dirty="0" err="1" smtClean="0"/>
              <a:t>UploadFile</a:t>
            </a:r>
            <a:r>
              <a:rPr lang="en-US" dirty="0" smtClean="0"/>
              <a:t>, </a:t>
            </a:r>
            <a:r>
              <a:rPr lang="en-US" dirty="0" err="1" smtClean="0"/>
              <a:t>UploadByteArray</a:t>
            </a:r>
            <a:r>
              <a:rPr lang="en-US" dirty="0" smtClean="0"/>
              <a:t>, </a:t>
            </a:r>
            <a:r>
              <a:rPr lang="en-US" dirty="0" err="1" smtClean="0"/>
              <a:t>UploadFromStream</a:t>
            </a:r>
            <a:r>
              <a:rPr lang="en-US" dirty="0" smtClean="0"/>
              <a:t>, </a:t>
            </a:r>
            <a:r>
              <a:rPr lang="en-US" dirty="0" err="1" smtClean="0"/>
              <a:t>UploadText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581400"/>
            <a:ext cx="5791200" cy="248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Uploading Block BLOBs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BLOBs &lt;= 64MB can be uploaded with one PUT</a:t>
            </a:r>
          </a:p>
          <a:p>
            <a:r>
              <a:rPr lang="en-US" dirty="0" smtClean="0"/>
              <a:t>BLOBs &gt; 64 MB must be broken down into &lt;= 4 MB chunks called Blocks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StorageClient</a:t>
            </a:r>
            <a:r>
              <a:rPr lang="en-US" dirty="0" smtClean="0"/>
              <a:t> API</a:t>
            </a:r>
          </a:p>
          <a:p>
            <a:pPr lvl="1"/>
            <a:r>
              <a:rPr lang="en-US" dirty="0" smtClean="0"/>
              <a:t>V 1.2 Automatically breaks down BLOBs &gt; 32 MB into 4 MB Chunks</a:t>
            </a:r>
          </a:p>
          <a:p>
            <a:pPr lvl="1"/>
            <a:r>
              <a:rPr lang="en-US" dirty="0" smtClean="0"/>
              <a:t>V 1.3</a:t>
            </a:r>
          </a:p>
          <a:p>
            <a:pPr lvl="2"/>
            <a:r>
              <a:rPr lang="en-US" dirty="0" smtClean="0"/>
              <a:t>Same behavior by default</a:t>
            </a:r>
          </a:p>
          <a:p>
            <a:pPr lvl="2"/>
            <a:r>
              <a:rPr lang="en-US" dirty="0" smtClean="0"/>
              <a:t>Can control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Useful </a:t>
            </a:r>
            <a:r>
              <a:rPr lang="en-US" dirty="0" err="1" smtClean="0"/>
              <a:t>CloudBlobClient</a:t>
            </a:r>
            <a:r>
              <a:rPr lang="en-US" dirty="0" smtClean="0"/>
              <a:t> Properties for Controlling Uploads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SingleBlobUploadThresholdInBytes</a:t>
            </a:r>
            <a:r>
              <a:rPr lang="en-US" dirty="0" smtClean="0"/>
              <a:t> – gets/sets the maximum size of a BLOB in Bytes that can be uploaded as a single BLOB (default 32 MB)</a:t>
            </a:r>
          </a:p>
          <a:p>
            <a:r>
              <a:rPr lang="en-US" dirty="0" err="1" smtClean="0"/>
              <a:t>WriteBlockSizeInBytes</a:t>
            </a:r>
            <a:r>
              <a:rPr lang="en-US" dirty="0" smtClean="0"/>
              <a:t> – gets/sets the block size in Bytes</a:t>
            </a:r>
          </a:p>
          <a:p>
            <a:r>
              <a:rPr lang="en-US" dirty="0" err="1" smtClean="0"/>
              <a:t>ParallelOperationThreadCount</a:t>
            </a:r>
            <a:r>
              <a:rPr lang="en-US" dirty="0" smtClean="0"/>
              <a:t> – gets/sets the number of blocks that can be uploaded in parallel (only if blob size &gt; </a:t>
            </a:r>
            <a:r>
              <a:rPr lang="en-US" dirty="0" err="1" smtClean="0"/>
              <a:t>SingleBlobUpload</a:t>
            </a:r>
            <a:r>
              <a:rPr lang="en-US" dirty="0" smtClean="0"/>
              <a:t>…)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Windows Azure BLOBs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What are BLOBS</a:t>
            </a:r>
          </a:p>
          <a:p>
            <a:r>
              <a:rPr lang="en-US" dirty="0" smtClean="0"/>
              <a:t>Shared Storage Requirements</a:t>
            </a:r>
          </a:p>
          <a:p>
            <a:r>
              <a:rPr lang="en-US" dirty="0" smtClean="0"/>
              <a:t>How Azure BLOBs Stack Up</a:t>
            </a:r>
          </a:p>
          <a:p>
            <a:r>
              <a:rPr lang="en-US" dirty="0" smtClean="0"/>
              <a:t>Introduction to the Azure BLOB APIs</a:t>
            </a:r>
          </a:p>
          <a:p>
            <a:r>
              <a:rPr lang="en-US" dirty="0" smtClean="0"/>
              <a:t>Introduction to the Azure BLOB Security Model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Upload Blob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4290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Blob Model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Development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Security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BLOB Scenarios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Accessing BLOBs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Private – Shared Key Signing</a:t>
            </a:r>
          </a:p>
          <a:p>
            <a:r>
              <a:rPr lang="en-US" dirty="0" smtClean="0"/>
              <a:t>SET ACL on Container</a:t>
            </a:r>
          </a:p>
          <a:p>
            <a:pPr lvl="1"/>
            <a:r>
              <a:rPr lang="en-US" dirty="0" smtClean="0"/>
              <a:t>Very Course</a:t>
            </a:r>
          </a:p>
          <a:p>
            <a:pPr lvl="1"/>
            <a:r>
              <a:rPr lang="en-US" dirty="0" smtClean="0"/>
              <a:t>Options</a:t>
            </a:r>
          </a:p>
          <a:p>
            <a:pPr lvl="2"/>
            <a:r>
              <a:rPr lang="en-US" dirty="0" smtClean="0"/>
              <a:t>Full public read access</a:t>
            </a:r>
          </a:p>
          <a:p>
            <a:pPr lvl="2"/>
            <a:r>
              <a:rPr lang="en-US" dirty="0" smtClean="0"/>
              <a:t>Public read access for blobs only</a:t>
            </a:r>
          </a:p>
          <a:p>
            <a:pPr lvl="2"/>
            <a:r>
              <a:rPr lang="en-US" dirty="0" smtClean="0"/>
              <a:t>Private</a:t>
            </a:r>
          </a:p>
          <a:p>
            <a:r>
              <a:rPr lang="en-US" dirty="0" smtClean="0"/>
              <a:t>Shared Access Signatures</a:t>
            </a:r>
          </a:p>
          <a:p>
            <a:pPr lvl="1"/>
            <a:r>
              <a:rPr lang="en-US" dirty="0" smtClean="0"/>
              <a:t>More Fine Grained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Authorization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storage account; Receive Shared Key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Client: creates a signature string with certain parts of the request in a specific order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Client: Sign the signature string with the key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Client: Send signature string with the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Server: Repeat steps 2-4 with server copy of shared key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Compare signatures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Neither Can: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List Containers </a:t>
            </a:r>
          </a:p>
          <a:p>
            <a:r>
              <a:rPr lang="en-US" dirty="0" smtClean="0"/>
              <a:t>Create Container </a:t>
            </a:r>
          </a:p>
          <a:p>
            <a:r>
              <a:rPr lang="en-US" dirty="0" smtClean="0"/>
              <a:t>Set Container Metadata </a:t>
            </a:r>
          </a:p>
          <a:p>
            <a:r>
              <a:rPr lang="en-US" dirty="0" smtClean="0"/>
              <a:t>Get Container ACL </a:t>
            </a:r>
          </a:p>
          <a:p>
            <a:r>
              <a:rPr lang="en-US" dirty="0" smtClean="0"/>
              <a:t>Set Container ACL </a:t>
            </a:r>
          </a:p>
          <a:p>
            <a:r>
              <a:rPr lang="en-US" dirty="0" smtClean="0"/>
              <a:t>Delete Container </a:t>
            </a:r>
          </a:p>
          <a:p>
            <a:r>
              <a:rPr lang="en-US" dirty="0" smtClean="0"/>
              <a:t>Put Blob </a:t>
            </a:r>
          </a:p>
          <a:p>
            <a:r>
              <a:rPr lang="en-US" dirty="0" smtClean="0"/>
              <a:t>Set Blob Properties </a:t>
            </a:r>
          </a:p>
          <a:p>
            <a:r>
              <a:rPr lang="en-US" dirty="0" smtClean="0"/>
              <a:t>Set Blob Metadata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76800" y="1600200"/>
            <a:ext cx="426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Put Block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Get Block List (uncommitted blocks only or all blocks)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Put Block List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Delete Blob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Copy Blob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Snapshot Blob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Lease Blob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Put Page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Container Permissions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199" y="2057400"/>
            <a:ext cx="816580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Access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Allow you to apply a </a:t>
            </a:r>
            <a:r>
              <a:rPr lang="en-US" b="1" dirty="0" smtClean="0"/>
              <a:t>more</a:t>
            </a:r>
            <a:r>
              <a:rPr lang="en-US" dirty="0" smtClean="0"/>
              <a:t> granular </a:t>
            </a:r>
            <a:r>
              <a:rPr lang="en-US" u="sng" dirty="0" smtClean="0"/>
              <a:t>access policy</a:t>
            </a:r>
          </a:p>
          <a:p>
            <a:r>
              <a:rPr lang="en-US" dirty="0" smtClean="0"/>
              <a:t>Implemented as URL </a:t>
            </a:r>
            <a:r>
              <a:rPr lang="en-US" dirty="0" err="1" smtClean="0"/>
              <a:t>QueryString</a:t>
            </a:r>
            <a:r>
              <a:rPr lang="en-US" dirty="0" smtClean="0"/>
              <a:t> Parameters</a:t>
            </a:r>
            <a:endParaRPr lang="en-US" u="sng" dirty="0" smtClean="0"/>
          </a:p>
          <a:p>
            <a:r>
              <a:rPr lang="en-US" dirty="0" smtClean="0"/>
              <a:t>Access Policy consists of:</a:t>
            </a:r>
          </a:p>
          <a:p>
            <a:pPr lvl="1"/>
            <a:r>
              <a:rPr lang="en-US" dirty="0" err="1" smtClean="0"/>
              <a:t>StartTime</a:t>
            </a:r>
            <a:endParaRPr lang="en-US" dirty="0" smtClean="0"/>
          </a:p>
          <a:p>
            <a:pPr lvl="1"/>
            <a:r>
              <a:rPr lang="en-US" dirty="0" err="1" smtClean="0"/>
              <a:t>EndTime</a:t>
            </a:r>
            <a:endParaRPr lang="en-US" dirty="0" smtClean="0"/>
          </a:p>
          <a:p>
            <a:pPr lvl="1"/>
            <a:r>
              <a:rPr lang="en-US" dirty="0" smtClean="0"/>
              <a:t>Permissions</a:t>
            </a:r>
          </a:p>
          <a:p>
            <a:r>
              <a:rPr lang="en-US" dirty="0" smtClean="0"/>
              <a:t>Access Policy can be </a:t>
            </a:r>
            <a:r>
              <a:rPr lang="en-US" u="sng" dirty="0" smtClean="0"/>
              <a:t>either:</a:t>
            </a:r>
            <a:endParaRPr lang="en-US" dirty="0" smtClean="0"/>
          </a:p>
          <a:p>
            <a:pPr lvl="1"/>
            <a:r>
              <a:rPr lang="en-US" dirty="0" smtClean="0"/>
              <a:t>Included in the </a:t>
            </a:r>
            <a:r>
              <a:rPr lang="en-US" dirty="0" err="1" smtClean="0"/>
              <a:t>querystring</a:t>
            </a:r>
            <a:r>
              <a:rPr lang="en-US" dirty="0" smtClean="0"/>
              <a:t> parameters </a:t>
            </a:r>
          </a:p>
          <a:p>
            <a:pPr lvl="1"/>
            <a:r>
              <a:rPr lang="en-US" dirty="0" smtClean="0"/>
              <a:t>Applied to the container (container-level access policy)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1295400" y="5410200"/>
            <a:ext cx="7239000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33400" y="5410200"/>
            <a:ext cx="762000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33400" y="5105400"/>
            <a:ext cx="8001000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33400" y="5715000"/>
            <a:ext cx="8001000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 descr="CarriageRetur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34400" y="4876800"/>
            <a:ext cx="228600" cy="228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Access Signature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447800"/>
            <a:ext cx="1371600" cy="79130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9200" y="1524000"/>
            <a:ext cx="1219200" cy="6858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URI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resource 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2514600" y="1447800"/>
            <a:ext cx="1371600" cy="791308"/>
            <a:chOff x="2514600" y="1447800"/>
            <a:chExt cx="1371600" cy="791308"/>
          </a:xfrm>
        </p:grpSpPr>
        <p:sp>
          <p:nvSpPr>
            <p:cNvPr id="6" name="Rectangle 5"/>
            <p:cNvSpPr/>
            <p:nvPr/>
          </p:nvSpPr>
          <p:spPr>
            <a:xfrm>
              <a:off x="2514600" y="14478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90800" y="1524000"/>
              <a:ext cx="1219200" cy="685800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Shared Access Policy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886200" y="1447800"/>
            <a:ext cx="1371600" cy="791308"/>
            <a:chOff x="3886200" y="1447800"/>
            <a:chExt cx="1371600" cy="791308"/>
          </a:xfrm>
        </p:grpSpPr>
        <p:sp>
          <p:nvSpPr>
            <p:cNvPr id="8" name="Rectangle 7"/>
            <p:cNvSpPr/>
            <p:nvPr/>
          </p:nvSpPr>
          <p:spPr>
            <a:xfrm>
              <a:off x="3886200" y="14478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962400" y="1524000"/>
              <a:ext cx="1219200" cy="685800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Signed Resource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257800" y="1447800"/>
            <a:ext cx="1371600" cy="791308"/>
            <a:chOff x="5257800" y="1447800"/>
            <a:chExt cx="1371600" cy="791308"/>
          </a:xfrm>
        </p:grpSpPr>
        <p:sp>
          <p:nvSpPr>
            <p:cNvPr id="10" name="Rectangle 9"/>
            <p:cNvSpPr/>
            <p:nvPr/>
          </p:nvSpPr>
          <p:spPr>
            <a:xfrm>
              <a:off x="5257800" y="14478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4000" y="1524000"/>
              <a:ext cx="1219200" cy="685800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Signed Identifier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629400" y="1447800"/>
            <a:ext cx="1371600" cy="791308"/>
            <a:chOff x="6629400" y="1447800"/>
            <a:chExt cx="1371600" cy="791308"/>
          </a:xfrm>
        </p:grpSpPr>
        <p:sp>
          <p:nvSpPr>
            <p:cNvPr id="12" name="Rectangle 11"/>
            <p:cNvSpPr/>
            <p:nvPr/>
          </p:nvSpPr>
          <p:spPr>
            <a:xfrm>
              <a:off x="6629400" y="14478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05600" y="1524000"/>
              <a:ext cx="1219200" cy="685800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Signature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90600" y="2239108"/>
            <a:ext cx="4343400" cy="1066800"/>
            <a:chOff x="990600" y="2239108"/>
            <a:chExt cx="4343400" cy="1066800"/>
          </a:xfrm>
        </p:grpSpPr>
        <p:sp>
          <p:nvSpPr>
            <p:cNvPr id="14" name="Rectangle 13"/>
            <p:cNvSpPr/>
            <p:nvPr/>
          </p:nvSpPr>
          <p:spPr>
            <a:xfrm>
              <a:off x="1143000" y="25146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9200" y="2590800"/>
              <a:ext cx="1219200" cy="685800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Signed Start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514600" y="25146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19400" y="2590800"/>
              <a:ext cx="990600" cy="580292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Signed Expiry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86200" y="2514600"/>
              <a:ext cx="1371600" cy="79130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962400" y="2590800"/>
              <a:ext cx="1219200" cy="685800"/>
            </a:xfrm>
            <a:prstGeom prst="rect">
              <a:avLst/>
            </a:prstGeom>
          </p:spPr>
          <p:txBody>
            <a:bodyPr vert="horz" wrap="square" lIns="0" tIns="0" rIns="0" bIns="0" rtlCol="0" anchor="ctr">
              <a:noAutofit/>
            </a:bodyPr>
            <a:lstStyle/>
            <a:p>
              <a:pPr marL="0" marR="0" indent="0" algn="ctr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Permissions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990600" y="2438400"/>
              <a:ext cx="434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876300" y="2552700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5219700" y="2552700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6" idx="2"/>
            </p:cNvCxnSpPr>
            <p:nvPr/>
          </p:nvCxnSpPr>
          <p:spPr>
            <a:xfrm rot="5400000" flipH="1" flipV="1">
              <a:off x="3100754" y="2338754"/>
              <a:ext cx="19929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609600" y="4876800"/>
            <a:ext cx="79248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http://{account}.blob.core.windows.net/{container}/{blob}?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9600" y="5181600"/>
            <a:ext cx="7924800" cy="22860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b="1" dirty="0" err="1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st</a:t>
            </a: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=2010-11-25T12 00 00TZD&amp;se=2010-11-25T12 30 00TZD&amp;sp=r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1" name="Picture 40" descr="CarriageRetur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34400" y="5181600"/>
            <a:ext cx="228600" cy="22860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609600" y="5486400"/>
            <a:ext cx="7620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b="1" dirty="0" err="1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sr</a:t>
            </a: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=b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95400" y="5486400"/>
            <a:ext cx="19812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b="1" dirty="0" err="1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si</a:t>
            </a: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b="1" dirty="0" err="1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policyName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09600" y="5791200"/>
            <a:ext cx="7772400" cy="228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b="1" dirty="0" smtClean="0">
                <a:solidFill>
                  <a:srgbClr val="373737"/>
                </a:solidFill>
                <a:latin typeface="Courier New" pitchFamily="49" charset="0"/>
                <a:cs typeface="Courier New" pitchFamily="49" charset="0"/>
              </a:rPr>
              <a:t>&amp;sig=WBvuc8uiNHp3L5Sph2tu4XAPsoKNGY99Zltl0YN9qvc%3D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5" name="Picture 44" descr="CarriageRetur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34400" y="5486400"/>
            <a:ext cx="228600" cy="228600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33400" y="3581400"/>
            <a:ext cx="8229600" cy="990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sz="2200" dirty="0" smtClean="0">
                <a:solidFill>
                  <a:srgbClr val="373737"/>
                </a:solidFill>
              </a:rPr>
              <a:t>NOTES:</a:t>
            </a:r>
          </a:p>
          <a:p>
            <a:pPr defTabSz="914363">
              <a:lnSpc>
                <a:spcPct val="90000"/>
              </a:lnSpc>
            </a:pPr>
            <a:endParaRPr kumimoji="0" lang="en-US" sz="22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3400" y="3581400"/>
            <a:ext cx="8229600" cy="990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sz="2200" dirty="0" smtClean="0">
                <a:solidFill>
                  <a:srgbClr val="373737"/>
                </a:solidFill>
              </a:rPr>
              <a:t>NOTES: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373737"/>
                </a:solidFill>
              </a:rPr>
              <a:t>“</a:t>
            </a:r>
            <a:r>
              <a:rPr lang="en-US" sz="2200" dirty="0" err="1" smtClean="0">
                <a:solidFill>
                  <a:srgbClr val="373737"/>
                </a:solidFill>
              </a:rPr>
              <a:t>sr</a:t>
            </a:r>
            <a:r>
              <a:rPr lang="en-US" sz="2200" dirty="0" smtClean="0">
                <a:solidFill>
                  <a:srgbClr val="373737"/>
                </a:solidFill>
              </a:rPr>
              <a:t>=b” for blob 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373737"/>
                </a:solidFill>
              </a:rPr>
              <a:t>“</a:t>
            </a:r>
            <a:r>
              <a:rPr lang="en-US" sz="2200" dirty="0" err="1" smtClean="0">
                <a:solidFill>
                  <a:srgbClr val="373737"/>
                </a:solidFill>
              </a:rPr>
              <a:t>sr</a:t>
            </a:r>
            <a:r>
              <a:rPr lang="en-US" sz="2200" dirty="0" smtClean="0">
                <a:solidFill>
                  <a:srgbClr val="373737"/>
                </a:solidFill>
              </a:rPr>
              <a:t>=c” for container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endParaRPr kumimoji="0" lang="en-US" sz="22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33400" y="3581400"/>
            <a:ext cx="8229600" cy="990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sz="2200" dirty="0" smtClean="0">
                <a:solidFill>
                  <a:srgbClr val="373737"/>
                </a:solidFill>
              </a:rPr>
              <a:t>NOTES: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373737"/>
                </a:solidFill>
              </a:rPr>
              <a:t>Signed Identifier references a named container-level access policy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373737"/>
                </a:solidFill>
              </a:rPr>
              <a:t>Start, End and Permissions can be defined there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endParaRPr kumimoji="0" lang="en-US" sz="22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3400" y="3581400"/>
            <a:ext cx="8229600" cy="990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sz="2200" dirty="0" smtClean="0">
                <a:solidFill>
                  <a:srgbClr val="373737"/>
                </a:solidFill>
              </a:rPr>
              <a:t>NOTES: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373737"/>
                </a:solidFill>
              </a:rPr>
              <a:t>Used to authenticate the request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endParaRPr kumimoji="0" lang="en-US" sz="22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3581400"/>
            <a:ext cx="8229600" cy="990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0" tIns="0" rIns="0" bIns="0" rtlCol="0">
            <a:noAutofit/>
          </a:bodyPr>
          <a:lstStyle/>
          <a:p>
            <a:pPr defTabSz="914363">
              <a:lnSpc>
                <a:spcPct val="90000"/>
              </a:lnSpc>
            </a:pPr>
            <a:r>
              <a:rPr lang="en-US" sz="2200" dirty="0" smtClean="0">
                <a:solidFill>
                  <a:srgbClr val="373737"/>
                </a:solidFill>
              </a:rPr>
              <a:t>NOTES: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373737"/>
                </a:solidFill>
              </a:rPr>
              <a:t>Any or all of these can be applied to a container-level access policy</a:t>
            </a:r>
          </a:p>
          <a:p>
            <a:pPr defTabSz="914363">
              <a:lnSpc>
                <a:spcPct val="90000"/>
              </a:lnSpc>
              <a:buFont typeface="Arial" pitchFamily="34" charset="0"/>
              <a:buChar char="•"/>
            </a:pPr>
            <a:endParaRPr kumimoji="0" lang="en-US" sz="22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609600" y="5257800"/>
            <a:ext cx="34290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696200" y="5257800"/>
            <a:ext cx="7620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114800" y="5257800"/>
            <a:ext cx="33528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58" grpId="0" animBg="1"/>
      <p:bldP spid="58" grpId="1" animBg="1"/>
      <p:bldP spid="57" grpId="0" animBg="1"/>
      <p:bldP spid="57" grpId="1" animBg="1"/>
      <p:bldP spid="56" grpId="0" animBg="1"/>
      <p:bldP spid="38" grpId="0"/>
      <p:bldP spid="42" grpId="0"/>
      <p:bldP spid="43" grpId="0"/>
      <p:bldP spid="44" grpId="0"/>
      <p:bldP spid="46" grpId="0" animBg="1"/>
      <p:bldP spid="47" grpId="0" animBg="1"/>
      <p:bldP spid="47" grpId="1" animBg="1"/>
      <p:bldP spid="48" grpId="0" animBg="1"/>
      <p:bldP spid="48" grpId="1" animBg="1"/>
      <p:bldP spid="49" grpId="0" animBg="1"/>
      <p:bldP spid="55" grpId="0" animBg="1"/>
      <p:bldP spid="55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Container-Level Access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Apply permissions to container</a:t>
            </a:r>
          </a:p>
          <a:p>
            <a:r>
              <a:rPr lang="en-US" dirty="0" smtClean="0"/>
              <a:t>More secure and Best Practice</a:t>
            </a:r>
          </a:p>
          <a:p>
            <a:pPr lvl="1"/>
            <a:r>
              <a:rPr lang="en-US" dirty="0" smtClean="0"/>
              <a:t>Those permissions not included in URL</a:t>
            </a:r>
          </a:p>
          <a:p>
            <a:pPr lvl="1"/>
            <a:r>
              <a:rPr lang="en-US" dirty="0" smtClean="0"/>
              <a:t>Permissions can be revoked </a:t>
            </a:r>
          </a:p>
          <a:p>
            <a:pPr lvl="1"/>
            <a:r>
              <a:rPr lang="en-US" dirty="0" smtClean="0"/>
              <a:t>Duration can be &gt; 1 hour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endParaRPr lang="en-US" sz="27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990600"/>
            <a:ext cx="91440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 defTabSz="914363">
              <a:lnSpc>
                <a:spcPct val="90000"/>
              </a:lnSpc>
            </a:pPr>
            <a:r>
              <a:rPr lang="en-US" sz="2400" dirty="0" smtClean="0"/>
              <a:t>Shared Access Signature on Blob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990600"/>
            <a:ext cx="91440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 defTabSz="914363">
              <a:lnSpc>
                <a:spcPct val="90000"/>
              </a:lnSpc>
            </a:pPr>
            <a:r>
              <a:rPr lang="en-US" sz="2400" dirty="0" smtClean="0"/>
              <a:t>Shared Access Signature – with container-level access policy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990600"/>
            <a:ext cx="91440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 defTabSz="914363">
              <a:lnSpc>
                <a:spcPct val="90000"/>
              </a:lnSpc>
            </a:pPr>
            <a:r>
              <a:rPr lang="en-US" sz="2400" dirty="0" smtClean="0"/>
              <a:t>Shared Access Signature on Container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599" y="1981200"/>
            <a:ext cx="677641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981200"/>
            <a:ext cx="7190939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981200"/>
            <a:ext cx="723574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BLOBs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Collection of binary data stored as a single object or entity</a:t>
            </a:r>
          </a:p>
          <a:p>
            <a:pPr lvl="1"/>
            <a:r>
              <a:rPr lang="en-US" dirty="0" smtClean="0"/>
              <a:t>Media Files</a:t>
            </a:r>
          </a:p>
          <a:p>
            <a:pPr lvl="1"/>
            <a:r>
              <a:rPr lang="en-US" dirty="0" smtClean="0"/>
              <a:t>Images</a:t>
            </a:r>
          </a:p>
          <a:p>
            <a:pPr lvl="1"/>
            <a:r>
              <a:rPr lang="en-US" dirty="0" smtClean="0"/>
              <a:t>VHD 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container-level access policies</a:t>
            </a:r>
          </a:p>
          <a:p>
            <a:r>
              <a:rPr lang="en-US" dirty="0" smtClean="0"/>
              <a:t>Limit the duration to as short as possible</a:t>
            </a:r>
          </a:p>
          <a:p>
            <a:r>
              <a:rPr lang="en-US" dirty="0" smtClean="0"/>
              <a:t>Grant minimal permissions</a:t>
            </a:r>
          </a:p>
          <a:p>
            <a:r>
              <a:rPr lang="en-US" dirty="0" smtClean="0"/>
              <a:t>Use Shared Access Signatures over HTTPS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Shared Access Signatures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 you have enough space?</a:t>
            </a:r>
          </a:p>
          <a:p>
            <a:r>
              <a:rPr lang="en-US" dirty="0" smtClean="0"/>
              <a:t>Is the solution elastic?</a:t>
            </a:r>
          </a:p>
          <a:p>
            <a:r>
              <a:rPr lang="en-US" dirty="0" smtClean="0"/>
              <a:t>Is it load balanced (available)?</a:t>
            </a:r>
          </a:p>
          <a:p>
            <a:r>
              <a:rPr lang="en-US" dirty="0" smtClean="0"/>
              <a:t>Is your data safe in the face of a disk crash (durable)?</a:t>
            </a:r>
          </a:p>
          <a:p>
            <a:r>
              <a:rPr lang="en-US" dirty="0" smtClean="0"/>
              <a:t>What are the costs?</a:t>
            </a:r>
          </a:p>
          <a:p>
            <a:pPr lvl="1"/>
            <a:r>
              <a:rPr lang="en-US" dirty="0" smtClean="0"/>
              <a:t>Up front costs?</a:t>
            </a:r>
          </a:p>
          <a:p>
            <a:pPr lvl="1"/>
            <a:r>
              <a:rPr lang="en-US" dirty="0" smtClean="0"/>
              <a:t>Management costs? </a:t>
            </a:r>
          </a:p>
          <a:p>
            <a:r>
              <a:rPr lang="en-US" dirty="0" smtClean="0"/>
              <a:t>Are your results consistent?</a:t>
            </a:r>
          </a:p>
          <a:p>
            <a:r>
              <a:rPr lang="en-US" dirty="0" smtClean="0"/>
              <a:t>Is it </a:t>
            </a:r>
            <a:r>
              <a:rPr lang="en-US" dirty="0" err="1" smtClean="0"/>
              <a:t>performant</a:t>
            </a:r>
            <a:r>
              <a:rPr lang="en-US" dirty="0" smtClean="0"/>
              <a:t> (enough)?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Shared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Scalable</a:t>
            </a:r>
          </a:p>
          <a:p>
            <a:r>
              <a:rPr lang="en-US" dirty="0" smtClean="0"/>
              <a:t>Available</a:t>
            </a:r>
          </a:p>
          <a:p>
            <a:r>
              <a:rPr lang="en-US" dirty="0" smtClean="0"/>
              <a:t>Durable</a:t>
            </a:r>
          </a:p>
          <a:p>
            <a:r>
              <a:rPr lang="en-US" dirty="0" smtClean="0"/>
              <a:t>Maintainable</a:t>
            </a:r>
          </a:p>
          <a:p>
            <a:r>
              <a:rPr lang="en-US" dirty="0" smtClean="0"/>
              <a:t>Affordable</a:t>
            </a:r>
          </a:p>
          <a:p>
            <a:r>
              <a:rPr lang="en-US" dirty="0" smtClean="0"/>
              <a:t>Reproducible (Consistent)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and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Web Role infrastructure</a:t>
            </a:r>
          </a:p>
          <a:p>
            <a:r>
              <a:rPr lang="en-US" dirty="0" smtClean="0"/>
              <a:t>Thousands of disk arrays</a:t>
            </a:r>
          </a:p>
          <a:p>
            <a:r>
              <a:rPr lang="en-US" dirty="0" smtClean="0"/>
              <a:t>Efficient Failover</a:t>
            </a:r>
          </a:p>
          <a:p>
            <a:r>
              <a:rPr lang="en-US" dirty="0" smtClean="0"/>
              <a:t>Automatic load balancing of blobs</a:t>
            </a:r>
          </a:p>
          <a:p>
            <a:r>
              <a:rPr lang="en-US" dirty="0" smtClean="0"/>
              <a:t>Hot (frequently accessed) blobs served from multiple servers</a:t>
            </a:r>
          </a:p>
          <a:p>
            <a:r>
              <a:rPr lang="en-US" dirty="0" smtClean="0"/>
              <a:t>Hot blobs cached multiple times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replicated at least 3 times</a:t>
            </a:r>
          </a:p>
          <a:p>
            <a:r>
              <a:rPr lang="en-US" dirty="0" smtClean="0"/>
              <a:t>Data is spread out across fault and upgrade domains</a:t>
            </a:r>
          </a:p>
          <a:p>
            <a:r>
              <a:rPr lang="en-US" dirty="0" smtClean="0"/>
              <a:t>Can choose to geo-replicate data</a:t>
            </a:r>
          </a:p>
          <a:p>
            <a:pPr lvl="1"/>
            <a:r>
              <a:rPr lang="en-US" dirty="0" smtClean="0"/>
              <a:t>Between 2 locations</a:t>
            </a:r>
          </a:p>
          <a:p>
            <a:pPr lvl="1"/>
            <a:r>
              <a:rPr lang="en-US" dirty="0" smtClean="0"/>
              <a:t>In same geo-region</a:t>
            </a:r>
          </a:p>
          <a:p>
            <a:pPr lvl="1"/>
            <a:r>
              <a:rPr lang="en-US" dirty="0" smtClean="0"/>
              <a:t>Asynchronous replication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vEduc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square" lIns="0" tIns="0" rIns="0" bIns="0" rtlCol="0">
        <a:noAutofit/>
      </a:bodyPr>
      <a:lstStyle>
        <a:defPPr marL="0" marR="0" indent="0" algn="l" defTabSz="914363" rtl="0" eaLnBrk="1" fontAlgn="auto" latinLnBrk="0" hangingPunct="1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rgbClr val="373737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devEducate</Template>
  <TotalTime>37621</TotalTime>
  <Words>2135</Words>
  <Application>Microsoft Office PowerPoint</Application>
  <PresentationFormat>On-screen Show (4:3)</PresentationFormat>
  <Paragraphs>477</Paragraphs>
  <Slides>51</Slides>
  <Notes>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devEducate</vt:lpstr>
      <vt:lpstr>Blobs in Azure</vt:lpstr>
      <vt:lpstr>Azure in a Day Training Azure Blobs</vt:lpstr>
      <vt:lpstr>Agenda</vt:lpstr>
      <vt:lpstr>Overview of Windows Azure BLOBs</vt:lpstr>
      <vt:lpstr>What are BLOBs</vt:lpstr>
      <vt:lpstr>The Challenge</vt:lpstr>
      <vt:lpstr>Requirements For Shared Storage</vt:lpstr>
      <vt:lpstr>Scalability and Availability</vt:lpstr>
      <vt:lpstr>Durability</vt:lpstr>
      <vt:lpstr>Maintainable and Affordable</vt:lpstr>
      <vt:lpstr>Azure Blob Storage</vt:lpstr>
      <vt:lpstr>Introducing the Azure BLOB APIs</vt:lpstr>
      <vt:lpstr>Introducing the Azure BLOB Security Model</vt:lpstr>
      <vt:lpstr>Agenda</vt:lpstr>
      <vt:lpstr>Blob Data Model</vt:lpstr>
      <vt:lpstr>Block Blob Data Model</vt:lpstr>
      <vt:lpstr>Account</vt:lpstr>
      <vt:lpstr>Containers</vt:lpstr>
      <vt:lpstr>Root Containers</vt:lpstr>
      <vt:lpstr>Common Container Operations</vt:lpstr>
      <vt:lpstr>Listing Containers</vt:lpstr>
      <vt:lpstr>Creating a Container</vt:lpstr>
      <vt:lpstr>Deleting a Container</vt:lpstr>
      <vt:lpstr>DEMO</vt:lpstr>
      <vt:lpstr>Agenda</vt:lpstr>
      <vt:lpstr>Blob Data Model</vt:lpstr>
      <vt:lpstr>2 Types of Blobs</vt:lpstr>
      <vt:lpstr>Adding Block Blobs</vt:lpstr>
      <vt:lpstr>Advantages of uploading via blocks</vt:lpstr>
      <vt:lpstr>Put Blob vs. PutBlock/PutBlockList</vt:lpstr>
      <vt:lpstr>Block Blob Data Model</vt:lpstr>
      <vt:lpstr>BLOB REST API</vt:lpstr>
      <vt:lpstr>Sample PUT Blob</vt:lpstr>
      <vt:lpstr>DEMO</vt:lpstr>
      <vt:lpstr>Storage Client API</vt:lpstr>
      <vt:lpstr>Common BLOB Operations</vt:lpstr>
      <vt:lpstr>Uploading a BLOB</vt:lpstr>
      <vt:lpstr>Uploading Block BLOBs</vt:lpstr>
      <vt:lpstr>Some Useful CloudBlobClient Properties for Controlling Uploads</vt:lpstr>
      <vt:lpstr>DEMO</vt:lpstr>
      <vt:lpstr>Agenda</vt:lpstr>
      <vt:lpstr>Permissions</vt:lpstr>
      <vt:lpstr>Authorization Pseudocode</vt:lpstr>
      <vt:lpstr>Neither Can:</vt:lpstr>
      <vt:lpstr>Setting Container Permissions</vt:lpstr>
      <vt:lpstr>Shared Access Signatures</vt:lpstr>
      <vt:lpstr>Shared Access Signature Example</vt:lpstr>
      <vt:lpstr>Container-Level Access Policy</vt:lpstr>
      <vt:lpstr>Example </vt:lpstr>
      <vt:lpstr>Best Practices</vt:lpstr>
      <vt:lpstr>DEMO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in the Entity Framework</dc:title>
  <dc:creator>RobBagby</dc:creator>
  <cp:lastModifiedBy>RobBagby</cp:lastModifiedBy>
  <cp:revision>511</cp:revision>
  <dcterms:created xsi:type="dcterms:W3CDTF">2006-08-16T00:00:00Z</dcterms:created>
  <dcterms:modified xsi:type="dcterms:W3CDTF">2011-04-12T16:04:11Z</dcterms:modified>
</cp:coreProperties>
</file>