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82" r:id="rId2"/>
    <p:sldId id="359" r:id="rId3"/>
    <p:sldId id="303" r:id="rId4"/>
    <p:sldId id="302" r:id="rId5"/>
    <p:sldId id="317" r:id="rId6"/>
    <p:sldId id="318" r:id="rId7"/>
    <p:sldId id="322" r:id="rId8"/>
    <p:sldId id="341" r:id="rId9"/>
    <p:sldId id="320" r:id="rId10"/>
    <p:sldId id="323" r:id="rId11"/>
    <p:sldId id="324" r:id="rId12"/>
    <p:sldId id="325" r:id="rId13"/>
    <p:sldId id="342" r:id="rId14"/>
    <p:sldId id="326" r:id="rId15"/>
    <p:sldId id="327" r:id="rId16"/>
    <p:sldId id="328" r:id="rId17"/>
    <p:sldId id="329" r:id="rId18"/>
    <p:sldId id="330" r:id="rId19"/>
    <p:sldId id="355" r:id="rId20"/>
    <p:sldId id="343" r:id="rId21"/>
    <p:sldId id="338" r:id="rId22"/>
    <p:sldId id="321" r:id="rId23"/>
    <p:sldId id="319" r:id="rId24"/>
    <p:sldId id="331" r:id="rId25"/>
    <p:sldId id="333" r:id="rId26"/>
    <p:sldId id="332" r:id="rId27"/>
    <p:sldId id="295" r:id="rId28"/>
    <p:sldId id="356" r:id="rId29"/>
    <p:sldId id="344" r:id="rId30"/>
    <p:sldId id="334" r:id="rId31"/>
    <p:sldId id="335" r:id="rId32"/>
    <p:sldId id="337" r:id="rId33"/>
    <p:sldId id="336" r:id="rId34"/>
    <p:sldId id="357" r:id="rId35"/>
    <p:sldId id="345" r:id="rId36"/>
    <p:sldId id="339" r:id="rId37"/>
    <p:sldId id="340" r:id="rId38"/>
    <p:sldId id="346" r:id="rId39"/>
    <p:sldId id="358" r:id="rId40"/>
    <p:sldId id="348" r:id="rId41"/>
    <p:sldId id="347" r:id="rId42"/>
    <p:sldId id="350" r:id="rId43"/>
    <p:sldId id="352" r:id="rId44"/>
    <p:sldId id="349" r:id="rId45"/>
    <p:sldId id="354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 showScrollbar="0"/>
    <p:sldAll/>
    <p:penClr>
      <a:srgbClr val="FF0000"/>
    </p:penClr>
  </p:showPr>
  <p:clrMru>
    <a:srgbClr val="E8F81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71014" autoAdjust="0"/>
  </p:normalViewPr>
  <p:slideViewPr>
    <p:cSldViewPr>
      <p:cViewPr varScale="1">
        <p:scale>
          <a:sx n="43" d="100"/>
          <a:sy n="43" d="100"/>
        </p:scale>
        <p:origin x="-298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C827E-7EEB-4200-B587-72D6B6F9E7C6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623C6-D4F3-492D-A0B7-95286DA47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baseline="0" dirty="0" smtClean="0"/>
              <a:t>Bring up the issue that you need to know what encoding you are using on the producer and consumer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The limit is less than</a:t>
            </a:r>
            <a:r>
              <a:rPr lang="en-US" baseline="0" dirty="0" smtClean="0"/>
              <a:t> 8KB if using the storage client because of the base64 encoding</a:t>
            </a:r>
          </a:p>
          <a:p>
            <a:pPr>
              <a:buFont typeface="Arial" charset="0"/>
              <a:buChar char="•"/>
            </a:pPr>
            <a:r>
              <a:rPr lang="en-US" baseline="0" dirty="0" smtClean="0"/>
              <a:t>There are also some convenience properties </a:t>
            </a:r>
          </a:p>
          <a:p>
            <a:pPr lvl="1">
              <a:buFont typeface="Arial" charset="0"/>
              <a:buChar char="•"/>
            </a:pPr>
            <a:r>
              <a:rPr lang="en-US" baseline="0" dirty="0" err="1" smtClean="0"/>
              <a:t>AsString</a:t>
            </a:r>
            <a:endParaRPr lang="en-US" baseline="0" dirty="0" smtClean="0"/>
          </a:p>
          <a:p>
            <a:pPr lvl="1">
              <a:buFont typeface="Arial" charset="0"/>
              <a:buChar char="•"/>
            </a:pPr>
            <a:r>
              <a:rPr lang="en-US" baseline="0" dirty="0" err="1" smtClean="0"/>
              <a:t>AsBytes</a:t>
            </a:r>
            <a:endParaRPr lang="en-US" baseline="0" dirty="0" smtClean="0"/>
          </a:p>
          <a:p>
            <a:pPr lvl="0">
              <a:buFont typeface="Arial" charset="0"/>
              <a:buChar char="•"/>
            </a:pPr>
            <a:r>
              <a:rPr lang="en-US" baseline="0" dirty="0" err="1" smtClean="0"/>
              <a:t>PopReceipt</a:t>
            </a:r>
            <a:r>
              <a:rPr lang="en-US" baseline="0" dirty="0" smtClean="0"/>
              <a:t> used in conjunction with invisibility of message</a:t>
            </a:r>
          </a:p>
          <a:p>
            <a:pPr lvl="1">
              <a:buFont typeface="Arial" charset="0"/>
              <a:buChar char="•"/>
            </a:pPr>
            <a:r>
              <a:rPr lang="en-US" baseline="0" dirty="0" smtClean="0"/>
              <a:t>There is a property </a:t>
            </a:r>
            <a:r>
              <a:rPr lang="en-US" baseline="0" dirty="0" err="1" smtClean="0"/>
              <a:t>NextVisibleTime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VisibilityTimeout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Default: 30 seconds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Can be passed in</a:t>
            </a:r>
          </a:p>
          <a:p>
            <a:pPr>
              <a:buFont typeface="Arial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623C6-D4F3-492D-A0B7-95286DA47560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eveducate-whit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7800" y="5951220"/>
            <a:ext cx="3730650" cy="83058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730250" y="1226541"/>
            <a:ext cx="7681913" cy="1523495"/>
          </a:xfrm>
        </p:spPr>
        <p:txBody>
          <a:bodyPr>
            <a:normAutofit/>
          </a:bodyPr>
          <a:lstStyle>
            <a:lvl1pPr>
              <a:defRPr sz="5400" b="0" baseline="0">
                <a:gradFill>
                  <a:gsLst>
                    <a:gs pos="0">
                      <a:srgbClr val="24506E"/>
                    </a:gs>
                    <a:gs pos="100000">
                      <a:srgbClr val="452A46"/>
                    </a:gs>
                  </a:gsLst>
                  <a:lin ang="5400000" scaled="0"/>
                </a:gradFill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30249" y="2808378"/>
            <a:ext cx="7681913" cy="461665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3" name="Picture 12" descr="bg_head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8845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8" name="Picture 7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8" name="Picture 7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9" name="Picture 8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11" name="Picture 10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7" name="Picture 6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6" name="Picture 5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9" name="Picture 8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bg_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172200"/>
            <a:ext cx="9144000" cy="685800"/>
          </a:xfrm>
          <a:prstGeom prst="rect">
            <a:avLst/>
          </a:prstGeom>
        </p:spPr>
      </p:pic>
      <p:pic>
        <p:nvPicPr>
          <p:cNvPr id="9" name="Picture 8" descr="deveducate-white-c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6248400"/>
            <a:ext cx="2667000" cy="52742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smarx.com/?ct=1!8!c21hcng-/1!80!MjUyMTE3MDMyMDE1NDQzMTM3NiB3ZWItcGFnZS1pbWFnZS1jYXB0dXJlLWluLXdpbmRvd3MtYXp1cmU-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Queues in Azure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Get reference to </a:t>
            </a:r>
            <a:r>
              <a:rPr lang="en-US" sz="2800" dirty="0" err="1" smtClean="0"/>
              <a:t>CloudStorageAccount</a:t>
            </a:r>
            <a:endParaRPr lang="en-US" sz="2800" dirty="0" smtClean="0"/>
          </a:p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Get a </a:t>
            </a:r>
            <a:r>
              <a:rPr lang="en-US" sz="2800" dirty="0" err="1" smtClean="0"/>
              <a:t>CloudQueueClient</a:t>
            </a:r>
            <a:endParaRPr lang="en-US" sz="2800" dirty="0" smtClean="0"/>
          </a:p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Get a reference to a Queue</a:t>
            </a:r>
          </a:p>
          <a:p>
            <a:pPr marL="571500" indent="-514350">
              <a:buFont typeface="+mj-lt"/>
              <a:buAutoNum type="arabicPeriod"/>
            </a:pPr>
            <a:r>
              <a:rPr lang="en-US" sz="2800" dirty="0" smtClean="0"/>
              <a:t>Call Create() or </a:t>
            </a:r>
            <a:r>
              <a:rPr lang="en-US" sz="2800" dirty="0" err="1" smtClean="0"/>
              <a:t>CreateIfNotExist</a:t>
            </a:r>
            <a:r>
              <a:rPr lang="en-US" sz="2800" dirty="0" smtClean="0"/>
              <a:t>()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657600"/>
            <a:ext cx="5715000" cy="2397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Queues -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Create() &amp; </a:t>
            </a:r>
            <a:r>
              <a:rPr lang="en-US" dirty="0" err="1" smtClean="0"/>
              <a:t>CreateIfNotExist</a:t>
            </a:r>
            <a:r>
              <a:rPr lang="en-US" dirty="0" smtClean="0"/>
              <a:t>() issue PUT to appropriate URI: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 http://deveducatetraining.queue.core.windows.net/sample?timeout=90 </a:t>
            </a:r>
          </a:p>
          <a:p>
            <a:r>
              <a:rPr lang="en-US" dirty="0" smtClean="0"/>
              <a:t>Returns</a:t>
            </a:r>
          </a:p>
          <a:p>
            <a:pPr lvl="1"/>
            <a:r>
              <a:rPr lang="en-US" dirty="0" smtClean="0"/>
              <a:t>201 Created – if queue did not exist and was created</a:t>
            </a:r>
          </a:p>
          <a:p>
            <a:pPr lvl="1"/>
            <a:r>
              <a:rPr lang="en-US" dirty="0" smtClean="0"/>
              <a:t>204 No Content – if queue existed</a:t>
            </a:r>
          </a:p>
          <a:p>
            <a:r>
              <a:rPr lang="en-US" dirty="0" smtClean="0"/>
              <a:t>*** Do not create queue more than once</a:t>
            </a:r>
          </a:p>
          <a:p>
            <a:pPr lvl="1"/>
            <a:r>
              <a:rPr lang="en-US" dirty="0" smtClean="0"/>
              <a:t>In most cases, you can think of this as a setup process like creating a database</a:t>
            </a:r>
          </a:p>
          <a:p>
            <a:pPr lvl="1"/>
            <a:r>
              <a:rPr lang="en-US" dirty="0" smtClean="0"/>
              <a:t>Not wrong to put in application initialization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Creating Queues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276600"/>
            <a:ext cx="8077200" cy="457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Queues 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Common Queue Operations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Creating a Queue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Dequeuing</a:t>
            </a:r>
            <a:r>
              <a:rPr lang="en-US" dirty="0" smtClean="0"/>
              <a:t> a Message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2 Phase </a:t>
            </a:r>
            <a:r>
              <a:rPr lang="en-US" dirty="0" err="1" smtClean="0"/>
              <a:t>Dequeue</a:t>
            </a:r>
            <a:endParaRPr lang="en-US" dirty="0" smtClean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Handling Poison Messages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 General Guidance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reference to </a:t>
            </a:r>
            <a:r>
              <a:rPr lang="en-US" dirty="0" err="1" smtClean="0"/>
              <a:t>CloudStorageAccount</a:t>
            </a: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a </a:t>
            </a:r>
            <a:r>
              <a:rPr lang="en-US" dirty="0" err="1" smtClean="0"/>
              <a:t>CloudQueueClient</a:t>
            </a: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a reference to a Queue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an instance of a </a:t>
            </a:r>
            <a:r>
              <a:rPr lang="en-US" dirty="0" err="1" smtClean="0"/>
              <a:t>CloudQueueMessage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 the message to the queue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Enqueuing</a:t>
            </a:r>
            <a:r>
              <a:rPr lang="en-US" dirty="0" smtClean="0"/>
              <a:t> a message (code)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133600"/>
            <a:ext cx="6535315" cy="350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CloudQueueMessage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Message can be string or byte[] (overloaded constructor)</a:t>
            </a:r>
          </a:p>
          <a:p>
            <a:r>
              <a:rPr lang="en-US" dirty="0" smtClean="0"/>
              <a:t>Messages </a:t>
            </a:r>
          </a:p>
          <a:p>
            <a:pPr lvl="1"/>
            <a:r>
              <a:rPr lang="en-US" dirty="0" smtClean="0"/>
              <a:t>Have xml wrapper</a:t>
            </a:r>
          </a:p>
          <a:p>
            <a:pPr lvl="1"/>
            <a:r>
              <a:rPr lang="en-US" dirty="0" smtClean="0"/>
              <a:t>Are base64 encoded</a:t>
            </a:r>
          </a:p>
          <a:p>
            <a:pPr lvl="1"/>
            <a:r>
              <a:rPr lang="en-US" dirty="0" smtClean="0"/>
              <a:t>Have 8 KB limit</a:t>
            </a:r>
          </a:p>
          <a:p>
            <a:r>
              <a:rPr lang="en-US" dirty="0" err="1" smtClean="0"/>
              <a:t>PopReceipt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Indicates that a message has been popped</a:t>
            </a:r>
          </a:p>
          <a:p>
            <a:pPr lvl="1"/>
            <a:r>
              <a:rPr lang="en-US" dirty="0" smtClean="0"/>
              <a:t>Used for deleting a message</a:t>
            </a:r>
          </a:p>
          <a:p>
            <a:r>
              <a:rPr lang="en-US" dirty="0" err="1" smtClean="0"/>
              <a:t>DequeueCount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Number of times a message has been </a:t>
            </a:r>
            <a:r>
              <a:rPr lang="en-US" dirty="0" err="1" smtClean="0"/>
              <a:t>dequeued</a:t>
            </a:r>
            <a:endParaRPr lang="en-US" dirty="0" smtClean="0"/>
          </a:p>
          <a:p>
            <a:pPr lvl="1"/>
            <a:r>
              <a:rPr lang="en-US" dirty="0" smtClean="0"/>
              <a:t>Used to deal with poison messages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CloudQueue.AddMessage</a:t>
            </a:r>
            <a:r>
              <a:rPr lang="en-US" dirty="0" smtClean="0"/>
              <a:t>(…)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Pushes a message onto the rear of the queue</a:t>
            </a:r>
          </a:p>
          <a:p>
            <a:r>
              <a:rPr lang="en-US" dirty="0" smtClean="0"/>
              <a:t>Time-to-live</a:t>
            </a:r>
          </a:p>
          <a:p>
            <a:pPr lvl="1"/>
            <a:r>
              <a:rPr lang="en-US" dirty="0" smtClean="0"/>
              <a:t>Length of time message will live on the queue if not deleted</a:t>
            </a:r>
          </a:p>
          <a:p>
            <a:pPr lvl="1"/>
            <a:r>
              <a:rPr lang="en-US" dirty="0" smtClean="0"/>
              <a:t>Default: 7 days</a:t>
            </a:r>
          </a:p>
          <a:p>
            <a:pPr lvl="1"/>
            <a:r>
              <a:rPr lang="en-US" dirty="0" smtClean="0"/>
              <a:t>Can be set with overload to </a:t>
            </a:r>
            <a:r>
              <a:rPr lang="en-US" dirty="0" err="1" smtClean="0"/>
              <a:t>AddMessage</a:t>
            </a:r>
            <a:endParaRPr lang="en-US" dirty="0" smtClean="0"/>
          </a:p>
          <a:p>
            <a:r>
              <a:rPr lang="en-US" dirty="0" smtClean="0"/>
              <a:t>Issues a POST</a:t>
            </a:r>
          </a:p>
          <a:p>
            <a:r>
              <a:rPr lang="en-US" dirty="0" smtClean="0"/>
              <a:t>Returns 201 Created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module 2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457200" y="5181600"/>
            <a:ext cx="8077200" cy="6858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57200" y="4495800"/>
            <a:ext cx="8077200" cy="6858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57200" y="3733800"/>
            <a:ext cx="8077200" cy="7620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7200" y="3048000"/>
            <a:ext cx="8077200" cy="6858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" y="1981200"/>
            <a:ext cx="8077200" cy="10668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57200" y="1524000"/>
            <a:ext cx="8077200" cy="457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Azure in a Day Training</a:t>
            </a:r>
            <a:br>
              <a:rPr lang="en-US" dirty="0" smtClean="0"/>
            </a:br>
            <a:r>
              <a:rPr lang="en-US" sz="3600" dirty="0" smtClean="0"/>
              <a:t>Azure Queues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Module 1: Azure </a:t>
            </a:r>
            <a:r>
              <a:rPr lang="en-US" dirty="0" smtClean="0"/>
              <a:t>Queues Overview</a:t>
            </a:r>
            <a:endParaRPr lang="en-US" dirty="0" smtClean="0"/>
          </a:p>
          <a:p>
            <a:pPr lvl="0"/>
            <a:r>
              <a:rPr lang="en-US" dirty="0" smtClean="0"/>
              <a:t>Module 2: </a:t>
            </a:r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</a:p>
          <a:p>
            <a:pPr lvl="1"/>
            <a:r>
              <a:rPr lang="en-US" dirty="0" smtClean="0"/>
              <a:t>DEMO: Creating Queues</a:t>
            </a:r>
          </a:p>
          <a:p>
            <a:pPr lvl="1"/>
            <a:r>
              <a:rPr lang="en-US" dirty="0" smtClean="0"/>
              <a:t>DEMO: </a:t>
            </a:r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</a:p>
          <a:p>
            <a:pPr lvl="0"/>
            <a:r>
              <a:rPr lang="en-US" dirty="0" smtClean="0"/>
              <a:t>Module 3: </a:t>
            </a:r>
            <a:r>
              <a:rPr lang="en-US" dirty="0" err="1" smtClean="0"/>
              <a:t>Dequeuing</a:t>
            </a:r>
            <a:r>
              <a:rPr lang="en-US" dirty="0" smtClean="0"/>
              <a:t> a Message</a:t>
            </a:r>
          </a:p>
          <a:p>
            <a:pPr lvl="1"/>
            <a:r>
              <a:rPr lang="en-US" dirty="0" smtClean="0"/>
              <a:t>DEMO: </a:t>
            </a:r>
            <a:r>
              <a:rPr lang="en-US" dirty="0" err="1" smtClean="0"/>
              <a:t>Dequeuing</a:t>
            </a:r>
            <a:r>
              <a:rPr lang="en-US" dirty="0" smtClean="0"/>
              <a:t> a Message</a:t>
            </a:r>
          </a:p>
          <a:p>
            <a:pPr lvl="0"/>
            <a:r>
              <a:rPr lang="en-US" dirty="0" smtClean="0"/>
              <a:t>Module 4: 2-Phase </a:t>
            </a:r>
            <a:r>
              <a:rPr lang="en-US" dirty="0" err="1" smtClean="0"/>
              <a:t>Dequeue</a:t>
            </a:r>
            <a:endParaRPr lang="en-US" dirty="0" smtClean="0"/>
          </a:p>
          <a:p>
            <a:pPr lvl="1"/>
            <a:r>
              <a:rPr lang="en-US" dirty="0" smtClean="0"/>
              <a:t>DEMO: Handling Delete exceptions</a:t>
            </a:r>
          </a:p>
          <a:p>
            <a:pPr lvl="0"/>
            <a:r>
              <a:rPr lang="en-US" dirty="0" smtClean="0"/>
              <a:t>Module 5: Handling Poison Messages</a:t>
            </a:r>
          </a:p>
          <a:p>
            <a:pPr lvl="1"/>
            <a:r>
              <a:rPr lang="en-US" dirty="0" smtClean="0"/>
              <a:t>DEMO: Handling Poison Messages</a:t>
            </a:r>
          </a:p>
          <a:p>
            <a:pPr lvl="0"/>
            <a:r>
              <a:rPr lang="en-US" dirty="0" smtClean="0"/>
              <a:t>Module 6: General Guidance</a:t>
            </a:r>
          </a:p>
          <a:p>
            <a:pPr lvl="1"/>
            <a:r>
              <a:rPr lang="en-US" dirty="0" smtClean="0"/>
              <a:t>DEMO: Exponential </a:t>
            </a:r>
            <a:r>
              <a:rPr lang="en-US" dirty="0" err="1" smtClean="0"/>
              <a:t>Backoff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810000"/>
            <a:ext cx="8077200" cy="457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Queues 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Common Queue Operations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Creating a Queue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Dequeuing</a:t>
            </a:r>
            <a:r>
              <a:rPr lang="en-US" dirty="0" smtClean="0"/>
              <a:t> a Message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2 Phase </a:t>
            </a:r>
            <a:r>
              <a:rPr lang="en-US" dirty="0" err="1" smtClean="0"/>
              <a:t>Dequeue</a:t>
            </a:r>
            <a:endParaRPr lang="en-US" dirty="0" smtClean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Handling Poison Messages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Dequeuing</a:t>
            </a:r>
            <a:r>
              <a:rPr lang="en-US" dirty="0" smtClean="0"/>
              <a:t> a message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reference to </a:t>
            </a:r>
            <a:r>
              <a:rPr lang="en-US" dirty="0" err="1" smtClean="0"/>
              <a:t>CloudStorageAccount</a:t>
            </a: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a </a:t>
            </a:r>
            <a:r>
              <a:rPr lang="en-US" dirty="0" err="1" smtClean="0"/>
              <a:t>CloudQueueClient</a:t>
            </a: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Get a reference to a Queue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Call </a:t>
            </a:r>
            <a:r>
              <a:rPr lang="en-US" dirty="0" err="1" smtClean="0"/>
              <a:t>GetMessage</a:t>
            </a:r>
            <a:r>
              <a:rPr lang="en-US" dirty="0" smtClean="0"/>
              <a:t>(s)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Do some work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Call </a:t>
            </a:r>
            <a:r>
              <a:rPr lang="en-US" dirty="0" err="1" smtClean="0"/>
              <a:t>DeleteMessage</a:t>
            </a:r>
            <a:r>
              <a:rPr lang="en-US" dirty="0" smtClean="0"/>
              <a:t>, passing the message as a parameter (or the message id and pop receipt)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Phase </a:t>
            </a:r>
            <a:r>
              <a:rPr lang="en-US" dirty="0" err="1" smtClean="0"/>
              <a:t>Dequeue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Phase I</a:t>
            </a:r>
          </a:p>
          <a:p>
            <a:pPr lvl="1"/>
            <a:r>
              <a:rPr lang="en-US" dirty="0" smtClean="0"/>
              <a:t>Get Message(s)</a:t>
            </a:r>
          </a:p>
          <a:p>
            <a:pPr lvl="1"/>
            <a:r>
              <a:rPr lang="en-US" dirty="0" smtClean="0"/>
              <a:t>Set </a:t>
            </a:r>
            <a:r>
              <a:rPr lang="en-US" dirty="0" err="1" smtClean="0"/>
              <a:t>visibilityTimeout</a:t>
            </a:r>
            <a:r>
              <a:rPr lang="en-US" dirty="0" smtClean="0"/>
              <a:t> – time that message will be invisible to other queue message consumers</a:t>
            </a:r>
          </a:p>
          <a:p>
            <a:pPr lvl="1"/>
            <a:r>
              <a:rPr lang="en-US" dirty="0" smtClean="0"/>
              <a:t>You receive pop receipt when getting message</a:t>
            </a:r>
          </a:p>
          <a:p>
            <a:r>
              <a:rPr lang="en-US" dirty="0" smtClean="0"/>
              <a:t>Phase II</a:t>
            </a:r>
          </a:p>
          <a:p>
            <a:pPr lvl="1"/>
            <a:r>
              <a:rPr lang="en-US" dirty="0" smtClean="0"/>
              <a:t>Delete Message</a:t>
            </a:r>
          </a:p>
          <a:p>
            <a:pPr lvl="1"/>
            <a:r>
              <a:rPr lang="en-US" dirty="0" smtClean="0"/>
              <a:t>Must pass valid pop receipt </a:t>
            </a:r>
          </a:p>
          <a:p>
            <a:pPr lvl="1"/>
            <a:r>
              <a:rPr lang="en-US" dirty="0" smtClean="0"/>
              <a:t>Exception thrown if bad pop receipt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4800" y="4495800"/>
            <a:ext cx="17526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Producer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1447800" y="4953000"/>
            <a:ext cx="609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M5</a:t>
            </a:r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3352800" y="4495800"/>
            <a:ext cx="2057400" cy="1752600"/>
          </a:xfrm>
          <a:prstGeom prst="roundRect">
            <a:avLst>
              <a:gd name="adj" fmla="val 0"/>
            </a:avLst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Azure Queue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3962400" y="5638800"/>
            <a:ext cx="609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M4</a:t>
            </a:r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3962400" y="5410200"/>
            <a:ext cx="609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M3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3962400" y="5181600"/>
            <a:ext cx="609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M2</a:t>
            </a:r>
            <a:endParaRPr lang="en-US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3962400" y="4953000"/>
            <a:ext cx="609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M1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352800" y="4572000"/>
            <a:ext cx="2057400" cy="304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Azure Queue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1219200"/>
            <a:ext cx="7543800" cy="304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producer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000" b="1" dirty="0" err="1" smtClean="0">
                <a:solidFill>
                  <a:srgbClr val="373737"/>
                </a:solidFill>
              </a:rPr>
              <a:t>e</a:t>
            </a:r>
            <a:r>
              <a:rPr kumimoji="0" 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nqueues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message to the bottom (rear) of a specific queue 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962400" y="5867400"/>
            <a:ext cx="609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M5</a:t>
            </a:r>
            <a:endParaRPr lang="en-US" sz="1600" dirty="0"/>
          </a:p>
        </p:txBody>
      </p:sp>
      <p:sp>
        <p:nvSpPr>
          <p:cNvPr id="17" name="Rounded Rectangle 16"/>
          <p:cNvSpPr/>
          <p:nvPr/>
        </p:nvSpPr>
        <p:spPr>
          <a:xfrm>
            <a:off x="7010400" y="4495800"/>
            <a:ext cx="17526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Consumer 1</a:t>
            </a:r>
            <a:endParaRPr lang="en-US" sz="2400" dirty="0"/>
          </a:p>
        </p:txBody>
      </p:sp>
      <p:sp>
        <p:nvSpPr>
          <p:cNvPr id="18" name="Rounded Rectangle 17"/>
          <p:cNvSpPr/>
          <p:nvPr/>
        </p:nvSpPr>
        <p:spPr>
          <a:xfrm>
            <a:off x="3962400" y="4953000"/>
            <a:ext cx="609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M1</a:t>
            </a:r>
            <a:endParaRPr lang="en-US" sz="1600" dirty="0"/>
          </a:p>
        </p:txBody>
      </p:sp>
      <p:sp>
        <p:nvSpPr>
          <p:cNvPr id="19" name="Rounded Rectangle 18"/>
          <p:cNvSpPr/>
          <p:nvPr/>
        </p:nvSpPr>
        <p:spPr>
          <a:xfrm>
            <a:off x="3962400" y="4953000"/>
            <a:ext cx="609600" cy="2286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1219200"/>
            <a:ext cx="8534400" cy="32004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57200" marR="0" indent="-45720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consumer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dirty="0" smtClean="0">
                <a:solidFill>
                  <a:srgbClr val="373737"/>
                </a:solidFill>
              </a:rPr>
              <a:t>gets a lease on message(s) at top of a specific queue</a:t>
            </a:r>
          </a:p>
          <a:p>
            <a:pPr marL="914400" lvl="1" indent="-457200"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373737"/>
                </a:solidFill>
              </a:rPr>
              <a:t>The consumer gets a copy of the message</a:t>
            </a:r>
          </a:p>
          <a:p>
            <a:pPr marL="914400" lvl="1" indent="-457200"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373737"/>
                </a:solidFill>
              </a:rPr>
              <a:t>The consumer gets  the message’s valid pop receipt</a:t>
            </a:r>
          </a:p>
          <a:p>
            <a:pPr marL="914400" lvl="1" indent="-457200"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373737"/>
                </a:solidFill>
              </a:rPr>
              <a:t>The message on the queue is made invisible to other consumers for  a period of time</a:t>
            </a:r>
          </a:p>
          <a:p>
            <a:pPr marL="457200" indent="-457200" defTabSz="914363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373737"/>
                </a:solidFill>
              </a:rPr>
              <a:t>The message becomes visible if it is not deleted within the </a:t>
            </a:r>
            <a:r>
              <a:rPr lang="en-US" dirty="0" err="1" smtClean="0">
                <a:solidFill>
                  <a:srgbClr val="373737"/>
                </a:solidFill>
              </a:rPr>
              <a:t>VisibilityTimeout</a:t>
            </a:r>
            <a:r>
              <a:rPr lang="en-US" dirty="0" smtClean="0">
                <a:solidFill>
                  <a:srgbClr val="373737"/>
                </a:solidFill>
              </a:rPr>
              <a:t> period</a:t>
            </a:r>
          </a:p>
          <a:p>
            <a:pPr marL="457200" indent="-457200" defTabSz="914363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373737"/>
                </a:solidFill>
              </a:rPr>
              <a:t>The consumer performs some operation on the message</a:t>
            </a:r>
          </a:p>
          <a:p>
            <a:pPr marL="914400" lvl="1" indent="-457200"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373737"/>
                </a:solidFill>
              </a:rPr>
              <a:t>If successful, the consumer deletes the message, passing the pop receipt</a:t>
            </a:r>
          </a:p>
          <a:p>
            <a:pPr marL="1371600" lvl="2" indent="-457200"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373737"/>
                </a:solidFill>
              </a:rPr>
              <a:t>If the pop receipt is valid, the message is deleted from the queue</a:t>
            </a:r>
          </a:p>
          <a:p>
            <a:pPr marL="1371600" lvl="2" indent="-457200"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373737"/>
                </a:solidFill>
              </a:rPr>
              <a:t>Otherwise an error is thrown</a:t>
            </a:r>
          </a:p>
          <a:p>
            <a:pPr marL="914400" lvl="1" indent="-457200"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373737"/>
                </a:solidFill>
              </a:rPr>
              <a:t>Why would it fail?</a:t>
            </a:r>
          </a:p>
          <a:p>
            <a:pPr marL="1371600" lvl="2" indent="-457200"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373737"/>
                </a:solidFill>
              </a:rPr>
              <a:t>The message was made visible and another consumer  got a lease on it</a:t>
            </a:r>
          </a:p>
          <a:p>
            <a:pPr marL="1371600" lvl="2" indent="-457200" defTabSz="914363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373737"/>
                </a:solidFill>
              </a:rPr>
              <a:t>Race condition</a:t>
            </a:r>
          </a:p>
          <a:p>
            <a:pPr marL="457200" indent="-457200" defTabSz="914363">
              <a:lnSpc>
                <a:spcPct val="90000"/>
              </a:lnSpc>
              <a:buFont typeface="+mj-lt"/>
              <a:buAutoNum type="arabicPeriod"/>
            </a:pPr>
            <a:endParaRPr lang="en-US" dirty="0" smtClean="0">
              <a:solidFill>
                <a:srgbClr val="373737"/>
              </a:solidFill>
            </a:endParaRP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114800" y="5181600"/>
            <a:ext cx="4572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Rcpt1</a:t>
            </a:r>
            <a:endParaRPr lang="en-US" sz="8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5257800" y="4800600"/>
            <a:ext cx="3276600" cy="609600"/>
            <a:chOff x="5257800" y="4800600"/>
            <a:chExt cx="3276600" cy="609600"/>
          </a:xfrm>
        </p:grpSpPr>
        <p:sp>
          <p:nvSpPr>
            <p:cNvPr id="23" name="TextBox 22"/>
            <p:cNvSpPr txBox="1"/>
            <p:nvPr/>
          </p:nvSpPr>
          <p:spPr>
            <a:xfrm>
              <a:off x="6096000" y="5029200"/>
              <a:ext cx="1600200" cy="3810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0" marR="0" indent="0" algn="l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373737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DeleteMessage</a:t>
              </a:r>
              <a:r>
                <a:rPr kumimoji="0" lang="en-US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373737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(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305800" y="5029200"/>
              <a:ext cx="228600" cy="3810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0" marR="0" indent="0" algn="l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373737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)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rot="10800000">
              <a:off x="5257800" y="4800600"/>
              <a:ext cx="762000" cy="3048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276600" y="5410200"/>
            <a:ext cx="2286000" cy="1219200"/>
            <a:chOff x="762000" y="5029200"/>
            <a:chExt cx="2286000" cy="1219200"/>
          </a:xfrm>
        </p:grpSpPr>
        <p:sp>
          <p:nvSpPr>
            <p:cNvPr id="29" name="Explosion 1 28"/>
            <p:cNvSpPr/>
            <p:nvPr/>
          </p:nvSpPr>
          <p:spPr>
            <a:xfrm>
              <a:off x="762000" y="5029200"/>
              <a:ext cx="2286000" cy="1219200"/>
            </a:xfrm>
            <a:prstGeom prst="irregularSeal1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95400" y="5410200"/>
              <a:ext cx="1371600" cy="3048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L="0" marR="0" indent="0" algn="l" defTabSz="914363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Exception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19166 -0.0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-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555 L 0.4 1.11111E-6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3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0.4 0.0055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5" grpId="2" animBg="1"/>
      <p:bldP spid="10" grpId="0" animBg="1"/>
      <p:bldP spid="13" grpId="0"/>
      <p:bldP spid="16" grpId="0" animBg="1"/>
      <p:bldP spid="18" grpId="0" animBg="1"/>
      <p:bldP spid="18" grpId="2" animBg="1"/>
      <p:bldP spid="18" grpId="3" animBg="1"/>
      <p:bldP spid="19" grpId="0" animBg="1"/>
      <p:bldP spid="19" grpId="1" animBg="1"/>
      <p:bldP spid="20" grpId="0" uiExpand="1" build="allAtOnce"/>
      <p:bldP spid="22" grpId="0" animBg="1"/>
      <p:bldP spid="22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GetMessage</a:t>
            </a:r>
            <a:r>
              <a:rPr lang="en-US" dirty="0" smtClean="0"/>
              <a:t> and </a:t>
            </a:r>
            <a:r>
              <a:rPr lang="en-US" dirty="0" err="1" smtClean="0"/>
              <a:t>DeleteMessage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a message</a:t>
            </a:r>
          </a:p>
          <a:p>
            <a:pPr>
              <a:buNone/>
            </a:pPr>
            <a:r>
              <a:rPr lang="en-US" sz="2200" dirty="0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	</a:t>
            </a:r>
            <a:r>
              <a:rPr lang="en-US" sz="1800" dirty="0" err="1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CloudQueueMessage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GetMessage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()</a:t>
            </a:r>
            <a:endParaRPr lang="en-US" sz="1800" dirty="0" smtClean="0">
              <a:ea typeface="Calibri"/>
              <a:cs typeface="Times New Roman"/>
            </a:endParaRPr>
          </a:p>
          <a:p>
            <a:pPr>
              <a:buNone/>
            </a:pPr>
            <a:r>
              <a:rPr lang="en-US" sz="1800" dirty="0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	</a:t>
            </a:r>
            <a:r>
              <a:rPr lang="en-US" sz="1800" dirty="0" err="1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CloudQueueMessage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GetMessage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(</a:t>
            </a:r>
            <a:r>
              <a:rPr lang="en-US" sz="1800" dirty="0" err="1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TimeSpan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visibilityTimeout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)</a:t>
            </a:r>
            <a:endParaRPr lang="en-US" sz="1800" dirty="0" smtClean="0">
              <a:ea typeface="Calibri"/>
              <a:cs typeface="Times New Roman"/>
            </a:endParaRPr>
          </a:p>
          <a:p>
            <a:r>
              <a:rPr lang="en-US" dirty="0" smtClean="0"/>
              <a:t>Getting multiple messages</a:t>
            </a:r>
          </a:p>
          <a:p>
            <a:pPr>
              <a:buNone/>
            </a:pPr>
            <a:r>
              <a:rPr lang="en-US" sz="1800" dirty="0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	IEnumerable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&lt;</a:t>
            </a:r>
            <a:r>
              <a:rPr lang="en-US" sz="1800" dirty="0" err="1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CloudQueueMessage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&gt;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GetMessages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(</a:t>
            </a:r>
            <a:r>
              <a:rPr lang="en-US" sz="18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int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messageCount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)</a:t>
            </a:r>
            <a:endParaRPr lang="en-US" sz="1800" dirty="0" smtClean="0">
              <a:ea typeface="Calibri"/>
              <a:cs typeface="Times New Roman"/>
            </a:endParaRPr>
          </a:p>
          <a:p>
            <a:pPr>
              <a:buNone/>
            </a:pPr>
            <a:r>
              <a:rPr lang="en-US" sz="1600" dirty="0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	</a:t>
            </a:r>
            <a:r>
              <a:rPr lang="en-US" sz="1800" dirty="0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IEnumerable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&lt;</a:t>
            </a:r>
            <a:r>
              <a:rPr lang="en-US" sz="1800" dirty="0" err="1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CloudQueueMessage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&gt;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GetMessages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(</a:t>
            </a:r>
            <a:r>
              <a:rPr lang="en-US" sz="1800" dirty="0" err="1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int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messageCount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, </a:t>
            </a:r>
          </a:p>
          <a:p>
            <a:pPr>
              <a:buNone/>
            </a:pPr>
            <a:r>
              <a:rPr lang="en-US" sz="1800" dirty="0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1800" dirty="0" err="1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TimeSpan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visibilityTimeout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)</a:t>
            </a:r>
            <a:endParaRPr lang="en-US" sz="1800" dirty="0" smtClean="0">
              <a:ea typeface="Calibri"/>
              <a:cs typeface="Times New Roman"/>
            </a:endParaRPr>
          </a:p>
          <a:p>
            <a:r>
              <a:rPr lang="en-US" dirty="0" smtClean="0"/>
              <a:t>Deleting a message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	void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DeleteMessage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(</a:t>
            </a:r>
            <a:r>
              <a:rPr lang="en-US" sz="1800" dirty="0" err="1" smtClean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CloudQueueMessage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 message)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	void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DeleteMessage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(</a:t>
            </a:r>
            <a:r>
              <a:rPr lang="en-US" sz="18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string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messageId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, </a:t>
            </a:r>
            <a:r>
              <a:rPr lang="en-US" sz="1800" dirty="0" smtClean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string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 smtClean="0">
                <a:latin typeface="Consolas"/>
                <a:ea typeface="Calibri"/>
                <a:cs typeface="Times New Roman"/>
              </a:rPr>
              <a:t>popReceipt</a:t>
            </a:r>
            <a:r>
              <a:rPr lang="en-US" sz="1800" dirty="0" smtClean="0">
                <a:latin typeface="Consolas"/>
                <a:ea typeface="Calibri"/>
                <a:cs typeface="Times New Roman"/>
              </a:rPr>
              <a:t>)</a:t>
            </a:r>
            <a:endParaRPr lang="en-US" sz="2400" dirty="0" smtClean="0">
              <a:ea typeface="Calibri"/>
              <a:cs typeface="Times New Roman"/>
            </a:endParaRPr>
          </a:p>
          <a:p>
            <a:pPr>
              <a:buNone/>
            </a:pPr>
            <a:endParaRPr lang="en-US" sz="1800" dirty="0" smtClean="0">
              <a:ea typeface="Calibri"/>
              <a:cs typeface="Times New Roman"/>
            </a:endParaRPr>
          </a:p>
          <a:p>
            <a:pPr>
              <a:buNone/>
            </a:pPr>
            <a:endParaRPr lang="en-US" sz="1900" dirty="0" smtClean="0">
              <a:ea typeface="Calibri"/>
              <a:cs typeface="Times New Roman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PopReceipt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Property of </a:t>
            </a:r>
            <a:r>
              <a:rPr lang="en-US" dirty="0" err="1" smtClean="0"/>
              <a:t>CloudQueueMessage</a:t>
            </a:r>
            <a:endParaRPr lang="en-US" dirty="0" smtClean="0"/>
          </a:p>
          <a:p>
            <a:r>
              <a:rPr lang="en-US" dirty="0" smtClean="0"/>
              <a:t>Set every time a message is popped from the queue (</a:t>
            </a:r>
            <a:r>
              <a:rPr lang="en-US" dirty="0" err="1" smtClean="0"/>
              <a:t>GetMessage</a:t>
            </a:r>
            <a:r>
              <a:rPr lang="en-US" dirty="0" smtClean="0"/>
              <a:t> or </a:t>
            </a:r>
            <a:r>
              <a:rPr lang="en-US" dirty="0" err="1" smtClean="0"/>
              <a:t>GetMessages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Used to identify the last consumer to pop the message</a:t>
            </a:r>
          </a:p>
          <a:p>
            <a:r>
              <a:rPr lang="en-US" dirty="0" smtClean="0"/>
              <a:t>A valid pop receipt is required to delete a message</a:t>
            </a:r>
          </a:p>
          <a:p>
            <a:r>
              <a:rPr lang="en-US" dirty="0" smtClean="0"/>
              <a:t>An exception is thrown if an invalid pop receipt is passed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VisibilityTimeout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000" dirty="0" smtClean="0"/>
              <a:t>If timeout expires prior to message being deleted, the message will be exposed to other consumers  </a:t>
            </a:r>
          </a:p>
          <a:p>
            <a:r>
              <a:rPr lang="en-US" dirty="0" err="1" smtClean="0"/>
              <a:t>VisibilityTimeout</a:t>
            </a:r>
            <a:r>
              <a:rPr lang="en-US" dirty="0" smtClean="0"/>
              <a:t> details</a:t>
            </a:r>
          </a:p>
          <a:p>
            <a:pPr lvl="1"/>
            <a:r>
              <a:rPr lang="en-US" dirty="0" smtClean="0"/>
              <a:t>Default: 	30 seconds</a:t>
            </a:r>
          </a:p>
          <a:p>
            <a:pPr lvl="1"/>
            <a:r>
              <a:rPr lang="en-US" dirty="0" smtClean="0"/>
              <a:t>Minimum:	1 second</a:t>
            </a:r>
          </a:p>
          <a:p>
            <a:pPr lvl="1"/>
            <a:r>
              <a:rPr lang="en-US" dirty="0" smtClean="0"/>
              <a:t>Maximum:	2 hours</a:t>
            </a:r>
          </a:p>
          <a:p>
            <a:r>
              <a:rPr lang="en-US" dirty="0" smtClean="0"/>
              <a:t>Notes</a:t>
            </a:r>
          </a:p>
          <a:p>
            <a:pPr lvl="1"/>
            <a:r>
              <a:rPr lang="en-US" dirty="0" smtClean="0"/>
              <a:t>Ensure you set the timeout to a span that is longer than it will take you to process the message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Simple </a:t>
            </a:r>
            <a:r>
              <a:rPr lang="en-US" dirty="0" err="1" smtClean="0"/>
              <a:t>Dequeue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module 3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33400" y="4343400"/>
            <a:ext cx="8077200" cy="457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Queues 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Common Queue Operations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Creating a Queue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Dequeuing</a:t>
            </a:r>
            <a:r>
              <a:rPr lang="en-US" dirty="0" smtClean="0"/>
              <a:t> a Message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2 Phase </a:t>
            </a:r>
            <a:r>
              <a:rPr lang="en-US" dirty="0" err="1" smtClean="0"/>
              <a:t>Dequeue</a:t>
            </a:r>
            <a:endParaRPr lang="en-US" dirty="0" smtClean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Handling Poison Messages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 General Guidance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1676400"/>
            <a:ext cx="8077200" cy="457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Queues 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Common Queue Operations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Creating a Queue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Dequeuing</a:t>
            </a:r>
            <a:r>
              <a:rPr lang="en-US" dirty="0" smtClean="0"/>
              <a:t> a Message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2 Phase </a:t>
            </a:r>
            <a:r>
              <a:rPr lang="en-US" dirty="0" err="1" smtClean="0"/>
              <a:t>Dequeue</a:t>
            </a:r>
            <a:endParaRPr lang="en-US" dirty="0" smtClean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Handling Poison Messages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Illustrating the 2 Phase </a:t>
            </a:r>
            <a:r>
              <a:rPr lang="en-US" dirty="0" err="1" smtClean="0"/>
              <a:t>Dequeue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Race Condition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705600" y="3429000"/>
            <a:ext cx="17526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Consumer 1</a:t>
            </a:r>
            <a:endParaRPr lang="en-US" sz="2400" dirty="0"/>
          </a:p>
        </p:txBody>
      </p:sp>
      <p:sp>
        <p:nvSpPr>
          <p:cNvPr id="11" name="Rounded Rectangle 10"/>
          <p:cNvSpPr/>
          <p:nvPr/>
        </p:nvSpPr>
        <p:spPr>
          <a:xfrm>
            <a:off x="1905000" y="3429000"/>
            <a:ext cx="2286000" cy="2590800"/>
          </a:xfrm>
          <a:prstGeom prst="roundRect">
            <a:avLst>
              <a:gd name="adj" fmla="val 0"/>
            </a:avLst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Azure Queue</a:t>
            </a:r>
            <a:endParaRPr lang="en-US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2514600" y="5029200"/>
            <a:ext cx="838201" cy="381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M4</a:t>
            </a:r>
            <a:endParaRPr lang="en-US" sz="1600" dirty="0"/>
          </a:p>
        </p:txBody>
      </p:sp>
      <p:sp>
        <p:nvSpPr>
          <p:cNvPr id="13" name="Rounded Rectangle 12"/>
          <p:cNvSpPr/>
          <p:nvPr/>
        </p:nvSpPr>
        <p:spPr>
          <a:xfrm>
            <a:off x="2514600" y="4648200"/>
            <a:ext cx="838201" cy="381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M3</a:t>
            </a:r>
            <a:endParaRPr lang="en-US" sz="1600" dirty="0"/>
          </a:p>
        </p:txBody>
      </p:sp>
      <p:sp>
        <p:nvSpPr>
          <p:cNvPr id="14" name="Rounded Rectangle 13"/>
          <p:cNvSpPr/>
          <p:nvPr/>
        </p:nvSpPr>
        <p:spPr>
          <a:xfrm>
            <a:off x="2514600" y="4267200"/>
            <a:ext cx="838201" cy="381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M2</a:t>
            </a:r>
            <a:endParaRPr lang="en-US" sz="1600" dirty="0"/>
          </a:p>
        </p:txBody>
      </p:sp>
      <p:sp>
        <p:nvSpPr>
          <p:cNvPr id="15" name="Rounded Rectangle 14"/>
          <p:cNvSpPr/>
          <p:nvPr/>
        </p:nvSpPr>
        <p:spPr>
          <a:xfrm>
            <a:off x="2514600" y="3886200"/>
            <a:ext cx="838201" cy="381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M1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1905000" y="3428999"/>
            <a:ext cx="2286000" cy="38431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Azure Queue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514600" y="5410200"/>
            <a:ext cx="838201" cy="381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M5</a:t>
            </a:r>
            <a:endParaRPr lang="en-US" sz="1600" dirty="0"/>
          </a:p>
        </p:txBody>
      </p:sp>
      <p:sp>
        <p:nvSpPr>
          <p:cNvPr id="20" name="Rounded Rectangle 19"/>
          <p:cNvSpPr/>
          <p:nvPr/>
        </p:nvSpPr>
        <p:spPr>
          <a:xfrm>
            <a:off x="3352800" y="3962400"/>
            <a:ext cx="609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Rcpt1</a:t>
            </a:r>
            <a:endParaRPr lang="en-US" sz="1200" dirty="0"/>
          </a:p>
        </p:txBody>
      </p:sp>
      <p:sp>
        <p:nvSpPr>
          <p:cNvPr id="21" name="Rounded Rectangle 20"/>
          <p:cNvSpPr/>
          <p:nvPr/>
        </p:nvSpPr>
        <p:spPr>
          <a:xfrm>
            <a:off x="6705600" y="4876800"/>
            <a:ext cx="17526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Consumer 2</a:t>
            </a:r>
            <a:endParaRPr lang="en-US" sz="2400" dirty="0"/>
          </a:p>
        </p:txBody>
      </p:sp>
      <p:sp>
        <p:nvSpPr>
          <p:cNvPr id="27" name="Rounded Rectangle 26"/>
          <p:cNvSpPr/>
          <p:nvPr/>
        </p:nvSpPr>
        <p:spPr>
          <a:xfrm>
            <a:off x="2514600" y="3886200"/>
            <a:ext cx="838201" cy="381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M1</a:t>
            </a:r>
            <a:endParaRPr lang="en-US" sz="1600" dirty="0"/>
          </a:p>
        </p:txBody>
      </p:sp>
      <p:sp>
        <p:nvSpPr>
          <p:cNvPr id="28" name="Rounded Rectangle 27"/>
          <p:cNvSpPr/>
          <p:nvPr/>
        </p:nvSpPr>
        <p:spPr>
          <a:xfrm>
            <a:off x="2514600" y="3886200"/>
            <a:ext cx="838201" cy="381001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352800" y="3962400"/>
            <a:ext cx="609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Rcpt1</a:t>
            </a:r>
            <a:endParaRPr lang="en-US" sz="1200" dirty="0"/>
          </a:p>
        </p:txBody>
      </p:sp>
      <p:sp>
        <p:nvSpPr>
          <p:cNvPr id="30" name="Rounded Rectangle 29"/>
          <p:cNvSpPr/>
          <p:nvPr/>
        </p:nvSpPr>
        <p:spPr>
          <a:xfrm>
            <a:off x="3352800" y="3962400"/>
            <a:ext cx="609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Rcpt2</a:t>
            </a:r>
            <a:endParaRPr lang="en-US" sz="1200" dirty="0"/>
          </a:p>
        </p:txBody>
      </p:sp>
      <p:sp>
        <p:nvSpPr>
          <p:cNvPr id="31" name="Rounded Rectangle 30"/>
          <p:cNvSpPr/>
          <p:nvPr/>
        </p:nvSpPr>
        <p:spPr>
          <a:xfrm>
            <a:off x="3352800" y="3962400"/>
            <a:ext cx="609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Rcpt2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" y="1676400"/>
            <a:ext cx="8382000" cy="16764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 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Consumer 1 calls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GetMessage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(5)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r>
              <a:rPr lang="en-US" sz="2400" b="1" noProof="0" dirty="0" smtClean="0">
                <a:solidFill>
                  <a:srgbClr val="373737"/>
                </a:solidFill>
              </a:rPr>
              <a:t>Azure assigns a </a:t>
            </a:r>
            <a:r>
              <a:rPr lang="en-US" sz="2400" b="1" noProof="0" dirty="0" err="1" smtClean="0">
                <a:solidFill>
                  <a:srgbClr val="373737"/>
                </a:solidFill>
              </a:rPr>
              <a:t>PopReceipt</a:t>
            </a:r>
            <a:r>
              <a:rPr lang="en-US" sz="2400" b="1" noProof="0" dirty="0" smtClean="0">
                <a:solidFill>
                  <a:srgbClr val="373737"/>
                </a:solidFill>
              </a:rPr>
              <a:t> “Rcpt1” to the message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r>
              <a:rPr lang="en-US" sz="2400" b="1" noProof="0" dirty="0" smtClean="0">
                <a:solidFill>
                  <a:srgbClr val="373737"/>
                </a:solidFill>
              </a:rPr>
              <a:t>Consumer 1 Receives the message and the </a:t>
            </a:r>
            <a:r>
              <a:rPr lang="en-US" sz="2400" b="1" noProof="0" dirty="0" err="1" smtClean="0">
                <a:solidFill>
                  <a:srgbClr val="373737"/>
                </a:solidFill>
              </a:rPr>
              <a:t>PopReceipt</a:t>
            </a:r>
            <a:endParaRPr lang="en-US" sz="2400" b="1" noProof="0" dirty="0" smtClean="0">
              <a:solidFill>
                <a:srgbClr val="373737"/>
              </a:solidFill>
            </a:endParaRPr>
          </a:p>
          <a:p>
            <a:pPr defTabSz="914363">
              <a:lnSpc>
                <a:spcPct val="90000"/>
              </a:lnSpc>
              <a:buFont typeface="Arial" charset="0"/>
              <a:buChar char="•"/>
            </a:pPr>
            <a:r>
              <a:rPr lang="en-US" sz="2400" b="1" dirty="0" smtClean="0">
                <a:solidFill>
                  <a:srgbClr val="373737"/>
                </a:solidFill>
              </a:rPr>
              <a:t>Message not visible to other consumers for </a:t>
            </a:r>
            <a:r>
              <a:rPr lang="en-US" sz="2400" b="1" dirty="0" err="1" smtClean="0">
                <a:solidFill>
                  <a:srgbClr val="373737"/>
                </a:solidFill>
              </a:rPr>
              <a:t>VisibilityTimeout</a:t>
            </a:r>
            <a:r>
              <a:rPr lang="en-US" sz="2400" b="1" dirty="0" smtClean="0">
                <a:solidFill>
                  <a:srgbClr val="373737"/>
                </a:solidFill>
              </a:rPr>
              <a:t> (5)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2514600" y="3886200"/>
            <a:ext cx="838201" cy="381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M1</a:t>
            </a:r>
            <a:endParaRPr lang="en-US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533400" y="1676400"/>
            <a:ext cx="7848600" cy="1066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r>
              <a:rPr lang="en-US" sz="2400" b="1" dirty="0" err="1" smtClean="0">
                <a:solidFill>
                  <a:srgbClr val="373737"/>
                </a:solidFill>
              </a:rPr>
              <a:t>VisibilityTimeout</a:t>
            </a:r>
            <a:r>
              <a:rPr lang="en-US" sz="2400" b="1" dirty="0" smtClean="0">
                <a:solidFill>
                  <a:srgbClr val="373737"/>
                </a:solidFill>
              </a:rPr>
              <a:t> (5 seconds here) expires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Message is now visible to other consumers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5800" y="3657600"/>
            <a:ext cx="457200" cy="76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85800" y="3657600"/>
            <a:ext cx="457200" cy="76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657600"/>
            <a:ext cx="457200" cy="76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85800" y="3657600"/>
            <a:ext cx="457200" cy="76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5800" y="3657600"/>
            <a:ext cx="457200" cy="76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5800" y="3657600"/>
            <a:ext cx="457200" cy="762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</a:p>
        </p:txBody>
      </p:sp>
      <p:sp>
        <p:nvSpPr>
          <p:cNvPr id="42" name="Oval 41"/>
          <p:cNvSpPr/>
          <p:nvPr/>
        </p:nvSpPr>
        <p:spPr>
          <a:xfrm>
            <a:off x="381000" y="3581400"/>
            <a:ext cx="990600" cy="914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33400" y="1676400"/>
            <a:ext cx="8382000" cy="1752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r>
              <a:rPr lang="en-US" sz="2400" b="1" dirty="0" smtClean="0">
                <a:solidFill>
                  <a:srgbClr val="373737"/>
                </a:solidFill>
              </a:rPr>
              <a:t>Consumer 2 calls </a:t>
            </a:r>
            <a:r>
              <a:rPr lang="en-US" sz="2400" b="1" dirty="0" err="1" smtClean="0">
                <a:solidFill>
                  <a:srgbClr val="373737"/>
                </a:solidFill>
              </a:rPr>
              <a:t>GetMessage</a:t>
            </a:r>
            <a:r>
              <a:rPr lang="en-US" sz="2400" b="1" dirty="0" smtClean="0">
                <a:solidFill>
                  <a:srgbClr val="373737"/>
                </a:solidFill>
              </a:rPr>
              <a:t>()</a:t>
            </a:r>
          </a:p>
          <a:p>
            <a:pPr defTabSz="914363">
              <a:lnSpc>
                <a:spcPct val="90000"/>
              </a:lnSpc>
              <a:buFont typeface="Arial" charset="0"/>
              <a:buChar char="•"/>
            </a:pPr>
            <a:r>
              <a:rPr lang="en-US" sz="2400" b="1" dirty="0" smtClean="0">
                <a:solidFill>
                  <a:srgbClr val="373737"/>
                </a:solidFill>
              </a:rPr>
              <a:t>Azure assigns a </a:t>
            </a:r>
            <a:r>
              <a:rPr lang="en-US" sz="2400" b="1" dirty="0" err="1" smtClean="0">
                <a:solidFill>
                  <a:srgbClr val="373737"/>
                </a:solidFill>
              </a:rPr>
              <a:t>PopReceipt</a:t>
            </a:r>
            <a:r>
              <a:rPr lang="en-US" sz="2400" b="1" dirty="0" smtClean="0">
                <a:solidFill>
                  <a:srgbClr val="373737"/>
                </a:solidFill>
              </a:rPr>
              <a:t> “Rcpt2” to the message</a:t>
            </a:r>
          </a:p>
          <a:p>
            <a:pPr defTabSz="914363">
              <a:lnSpc>
                <a:spcPct val="90000"/>
              </a:lnSpc>
              <a:buFont typeface="Arial" charset="0"/>
              <a:buChar char="•"/>
            </a:pPr>
            <a:r>
              <a:rPr lang="en-US" sz="2400" b="1" dirty="0" smtClean="0">
                <a:solidFill>
                  <a:srgbClr val="373737"/>
                </a:solidFill>
              </a:rPr>
              <a:t>Consumer 2 Receives the message and the </a:t>
            </a:r>
            <a:r>
              <a:rPr lang="en-US" sz="2400" b="1" dirty="0" err="1" smtClean="0">
                <a:solidFill>
                  <a:srgbClr val="373737"/>
                </a:solidFill>
              </a:rPr>
              <a:t>PopReceipt</a:t>
            </a:r>
            <a:endParaRPr lang="en-US" sz="2400" b="1" dirty="0" smtClean="0">
              <a:solidFill>
                <a:srgbClr val="373737"/>
              </a:solidFill>
            </a:endParaRPr>
          </a:p>
          <a:p>
            <a:pPr defTabSz="914363">
              <a:lnSpc>
                <a:spcPct val="90000"/>
              </a:lnSpc>
              <a:buFont typeface="Arial" charset="0"/>
              <a:buChar char="•"/>
            </a:pPr>
            <a:r>
              <a:rPr lang="en-US" sz="2400" b="1" dirty="0" smtClean="0">
                <a:solidFill>
                  <a:srgbClr val="373737"/>
                </a:solidFill>
              </a:rPr>
              <a:t>Message not visible to other consumers for </a:t>
            </a:r>
            <a:r>
              <a:rPr lang="en-US" sz="2400" b="1" dirty="0" err="1" smtClean="0">
                <a:solidFill>
                  <a:srgbClr val="373737"/>
                </a:solidFill>
              </a:rPr>
              <a:t>VisibilityTimeout</a:t>
            </a:r>
            <a:r>
              <a:rPr lang="en-US" sz="2400" b="1" dirty="0" smtClean="0">
                <a:solidFill>
                  <a:srgbClr val="373737"/>
                </a:solidFill>
              </a:rPr>
              <a:t> (30)</a:t>
            </a:r>
          </a:p>
          <a:p>
            <a:pPr defTabSz="914363">
              <a:lnSpc>
                <a:spcPct val="90000"/>
              </a:lnSpc>
              <a:buFont typeface="Arial" charset="0"/>
              <a:buChar char="•"/>
            </a:pPr>
            <a:endParaRPr lang="en-US" sz="2400" b="1" dirty="0" smtClean="0">
              <a:solidFill>
                <a:srgbClr val="373737"/>
              </a:solidFill>
            </a:endParaRP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endParaRPr lang="en-US" sz="2400" b="1" dirty="0" smtClean="0">
              <a:solidFill>
                <a:srgbClr val="373737"/>
              </a:solidFill>
            </a:endParaRP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2514600" y="3886200"/>
            <a:ext cx="838201" cy="381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M1</a:t>
            </a:r>
            <a:endParaRPr lang="en-US" sz="1600" dirty="0"/>
          </a:p>
        </p:txBody>
      </p:sp>
      <p:sp>
        <p:nvSpPr>
          <p:cNvPr id="45" name="Rounded Rectangle 44"/>
          <p:cNvSpPr/>
          <p:nvPr/>
        </p:nvSpPr>
        <p:spPr>
          <a:xfrm>
            <a:off x="2514600" y="3886200"/>
            <a:ext cx="838201" cy="381001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33400" y="1676400"/>
            <a:ext cx="8077200" cy="1752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4: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r>
              <a:rPr lang="en-US" sz="2400" b="1" dirty="0" smtClean="0">
                <a:solidFill>
                  <a:srgbClr val="373737"/>
                </a:solidFill>
              </a:rPr>
              <a:t>Consumer 1 calls </a:t>
            </a:r>
            <a:r>
              <a:rPr lang="en-US" sz="2400" b="1" dirty="0" err="1" smtClean="0">
                <a:solidFill>
                  <a:srgbClr val="373737"/>
                </a:solidFill>
              </a:rPr>
              <a:t>DeleteMessage</a:t>
            </a:r>
            <a:r>
              <a:rPr lang="en-US" sz="2400" b="1" dirty="0" smtClean="0">
                <a:solidFill>
                  <a:srgbClr val="373737"/>
                </a:solidFill>
              </a:rPr>
              <a:t>, passing </a:t>
            </a:r>
            <a:r>
              <a:rPr lang="en-US" sz="2400" b="1" dirty="0" err="1" smtClean="0">
                <a:solidFill>
                  <a:srgbClr val="373737"/>
                </a:solidFill>
              </a:rPr>
              <a:t>PopReceipt</a:t>
            </a:r>
            <a:r>
              <a:rPr lang="en-US" sz="2400" b="1" dirty="0" smtClean="0">
                <a:solidFill>
                  <a:srgbClr val="373737"/>
                </a:solidFill>
              </a:rPr>
              <a:t> “Rcpt1”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r>
              <a:rPr lang="en-US" sz="2400" b="1" dirty="0" smtClean="0">
                <a:solidFill>
                  <a:srgbClr val="373737"/>
                </a:solidFill>
              </a:rPr>
              <a:t>“Rcpt1” is no longer a valid </a:t>
            </a:r>
            <a:r>
              <a:rPr lang="en-US" sz="2400" b="1" dirty="0" err="1" smtClean="0">
                <a:solidFill>
                  <a:srgbClr val="373737"/>
                </a:solidFill>
              </a:rPr>
              <a:t>PopReceipt</a:t>
            </a:r>
            <a:endParaRPr lang="en-US" sz="2400" b="1" dirty="0" smtClean="0">
              <a:solidFill>
                <a:srgbClr val="373737"/>
              </a:solidFill>
            </a:endParaRP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Azure throws an Exception  (404)</a:t>
            </a:r>
          </a:p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5834 0 " pathEditMode="relative" ptsTypes="AA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5834 0 " pathEditMode="relative" ptsTypes="AA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5834 0.21111 " pathEditMode="relative" ptsTypes="AA">
                                      <p:cBhvr>
                                        <p:cTn id="16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5834 0.21111 " pathEditMode="relative" ptsTypes="AA">
                                      <p:cBhvr>
                                        <p:cTn id="16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00"/>
                            </p:stCondLst>
                            <p:childTnLst>
                              <p:par>
                                <p:cTn id="2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20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2" grpId="0" uiExpand="1" build="allAtOnce"/>
      <p:bldP spid="33" grpId="0" animBg="1"/>
      <p:bldP spid="33" grpId="1" animBg="1"/>
      <p:bldP spid="35" grpId="0" uiExpand="1" build="allAtOnce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 animBg="1"/>
      <p:bldP spid="42" grpId="1" animBg="1"/>
      <p:bldP spid="43" grpId="0" build="allAtOnce"/>
      <p:bldP spid="44" grpId="0" animBg="1"/>
      <p:bldP spid="44" grpId="1" animBg="1"/>
      <p:bldP spid="4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Delete Exceptions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600200"/>
            <a:ext cx="6575999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371600" y="5562600"/>
            <a:ext cx="5943600" cy="5334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Taken</a:t>
            </a:r>
            <a:r>
              <a:rPr kumimoji="0" lang="en-US" sz="1600" b="1" i="0" u="none" strike="noStrike" kern="1200" cap="none" spc="0" normalizeH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 from Steve Marx’ blog post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Idempotency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Repeated actions have the same effect as one</a:t>
            </a:r>
          </a:p>
          <a:p>
            <a:r>
              <a:rPr lang="en-US" dirty="0" smtClean="0"/>
              <a:t>i.e. The action can be run multiple times without issue</a:t>
            </a:r>
          </a:p>
          <a:p>
            <a:r>
              <a:rPr lang="en-US" dirty="0" smtClean="0"/>
              <a:t>You should design your queue operations to be idempotent!</a:t>
            </a:r>
          </a:p>
          <a:p>
            <a:r>
              <a:rPr lang="en-US" dirty="0" smtClean="0"/>
              <a:t>Plan for the reality that more than one consumer will receive your queue message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Handling Delete Exceptions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module 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33400" y="4953000"/>
            <a:ext cx="8077200" cy="457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Queues 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Common Queue Operations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Creating a Queue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Dequeuing</a:t>
            </a:r>
            <a:r>
              <a:rPr lang="en-US" dirty="0" smtClean="0"/>
              <a:t> a Message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2 Phase </a:t>
            </a:r>
            <a:r>
              <a:rPr lang="en-US" dirty="0" err="1" smtClean="0"/>
              <a:t>Dequeue</a:t>
            </a:r>
            <a:endParaRPr lang="en-US" dirty="0" smtClean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Handling Poison Messages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 General Guidance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Poison messages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Messages that cannot be processed and remain in the queue</a:t>
            </a:r>
          </a:p>
          <a:p>
            <a:r>
              <a:rPr lang="en-US" dirty="0" smtClean="0"/>
              <a:t>Poison message process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GetMessage</a:t>
            </a:r>
            <a:r>
              <a:rPr lang="en-US" dirty="0" smtClean="0"/>
              <a:t>(5) called (</a:t>
            </a:r>
            <a:r>
              <a:rPr lang="en-US" dirty="0" err="1" smtClean="0"/>
              <a:t>VisibilityTimeout</a:t>
            </a:r>
            <a:r>
              <a:rPr lang="en-US" dirty="0" smtClean="0"/>
              <a:t> of 5 </a:t>
            </a:r>
            <a:r>
              <a:rPr lang="en-US" dirty="0" err="1" smtClean="0"/>
              <a:t>secs</a:t>
            </a:r>
            <a:r>
              <a:rPr lang="en-US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Some error occurs while processing the message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After 5 seconds, the message is visible again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Repeat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Poison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/>
            <a:r>
              <a:rPr lang="en-US" dirty="0" smtClean="0"/>
              <a:t>Messages have a </a:t>
            </a:r>
            <a:r>
              <a:rPr lang="en-US" dirty="0" err="1" smtClean="0"/>
              <a:t>DequeueCount</a:t>
            </a:r>
            <a:endParaRPr lang="en-US" dirty="0" smtClean="0"/>
          </a:p>
          <a:p>
            <a:pPr marL="571500" indent="-514350"/>
            <a:r>
              <a:rPr lang="en-US" dirty="0" smtClean="0"/>
              <a:t>Always check the </a:t>
            </a:r>
            <a:r>
              <a:rPr lang="en-US" dirty="0" err="1" smtClean="0"/>
              <a:t>DequeueCount</a:t>
            </a:r>
            <a:r>
              <a:rPr lang="en-US" dirty="0" smtClean="0"/>
              <a:t> and if it exceeds your threshold, do something with the message and delete it</a:t>
            </a:r>
          </a:p>
          <a:p>
            <a:pPr marL="971550" lvl="1" indent="-514350"/>
            <a:r>
              <a:rPr lang="en-US" dirty="0" smtClean="0"/>
              <a:t>Add it to a poison message queue</a:t>
            </a:r>
          </a:p>
          <a:p>
            <a:pPr marL="971550" lvl="1" indent="-514350"/>
            <a:r>
              <a:rPr lang="en-US" dirty="0" smtClean="0"/>
              <a:t>(or do something clever)</a:t>
            </a:r>
          </a:p>
          <a:p>
            <a:pPr marL="971550" lvl="1" indent="-514350"/>
            <a:endParaRPr lang="en-US" dirty="0" smtClean="0"/>
          </a:p>
          <a:p>
            <a:pPr marL="971550" lvl="1" indent="-51435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Handling Poison Messages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module 5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Queues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FIFO (First-In-First-Out) structures</a:t>
            </a:r>
          </a:p>
          <a:p>
            <a:r>
              <a:rPr lang="en-US" dirty="0" smtClean="0"/>
              <a:t>Items are </a:t>
            </a:r>
            <a:r>
              <a:rPr lang="en-US" dirty="0" err="1" smtClean="0"/>
              <a:t>enqueued</a:t>
            </a:r>
            <a:r>
              <a:rPr lang="en-US" dirty="0" smtClean="0"/>
              <a:t> on the bottom (rear) and </a:t>
            </a:r>
            <a:r>
              <a:rPr lang="en-US" dirty="0" err="1" smtClean="0"/>
              <a:t>dequeued</a:t>
            </a:r>
            <a:r>
              <a:rPr lang="en-US" dirty="0" smtClean="0"/>
              <a:t> from the top (front)</a:t>
            </a:r>
          </a:p>
          <a:p>
            <a:r>
              <a:rPr lang="en-US" dirty="0" smtClean="0"/>
              <a:t>Check-out line metaphor</a:t>
            </a:r>
          </a:p>
          <a:p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Loose coupling of systems</a:t>
            </a:r>
          </a:p>
          <a:p>
            <a:pPr lvl="1"/>
            <a:r>
              <a:rPr lang="en-US" dirty="0" smtClean="0"/>
              <a:t>Buffer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33400" y="5486400"/>
            <a:ext cx="8077200" cy="457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Queues 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Common Queue Operations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Creating a Queue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Dequeuing</a:t>
            </a:r>
            <a:r>
              <a:rPr lang="en-US" dirty="0" smtClean="0"/>
              <a:t> a Message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2 Phase </a:t>
            </a:r>
            <a:r>
              <a:rPr lang="en-US" dirty="0" err="1" smtClean="0"/>
              <a:t>Dequeue</a:t>
            </a:r>
            <a:endParaRPr lang="en-US" dirty="0" smtClean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Handling Poison Messages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 General Guidance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Queue Guidance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Set appropriate </a:t>
            </a:r>
            <a:r>
              <a:rPr lang="en-US" dirty="0" err="1" smtClean="0"/>
              <a:t>visibilityTimeouts</a:t>
            </a:r>
            <a:r>
              <a:rPr lang="en-US" dirty="0" smtClean="0"/>
              <a:t> when getting messages</a:t>
            </a:r>
          </a:p>
          <a:p>
            <a:pPr lvl="1"/>
            <a:r>
              <a:rPr lang="en-US" dirty="0" err="1" smtClean="0"/>
              <a:t>VisibilityTimeout</a:t>
            </a:r>
            <a:r>
              <a:rPr lang="en-US" dirty="0" smtClean="0"/>
              <a:t> should be longer than it takes to process a message </a:t>
            </a:r>
          </a:p>
          <a:p>
            <a:pPr lvl="1"/>
            <a:r>
              <a:rPr lang="en-US" dirty="0" smtClean="0"/>
              <a:t>Use logging to tune </a:t>
            </a:r>
            <a:r>
              <a:rPr lang="en-US" dirty="0" err="1" smtClean="0"/>
              <a:t>visibilityTimeout</a:t>
            </a:r>
            <a:endParaRPr lang="en-US" dirty="0" smtClean="0"/>
          </a:p>
          <a:p>
            <a:r>
              <a:rPr lang="en-US" dirty="0" smtClean="0"/>
              <a:t>Message processing code should be idempotent</a:t>
            </a:r>
          </a:p>
          <a:p>
            <a:r>
              <a:rPr lang="en-US" dirty="0" smtClean="0"/>
              <a:t>Always handle the </a:t>
            </a:r>
            <a:r>
              <a:rPr lang="en-US" dirty="0" err="1" smtClean="0"/>
              <a:t>StorageClientException</a:t>
            </a:r>
            <a:r>
              <a:rPr lang="en-US" dirty="0" smtClean="0"/>
              <a:t> where </a:t>
            </a:r>
            <a:r>
              <a:rPr lang="en-US" dirty="0" err="1" smtClean="0"/>
              <a:t>ExtendedErrorInformation.ErrorCode</a:t>
            </a:r>
            <a:r>
              <a:rPr lang="en-US" dirty="0" smtClean="0"/>
              <a:t> == "</a:t>
            </a:r>
            <a:r>
              <a:rPr lang="en-US" dirty="0" err="1" smtClean="0"/>
              <a:t>MessageNotFound</a:t>
            </a:r>
            <a:r>
              <a:rPr lang="en-US" dirty="0" smtClean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Queue Guidance - 2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not create queues more than once</a:t>
            </a:r>
          </a:p>
          <a:p>
            <a:pPr lvl="1"/>
            <a:r>
              <a:rPr lang="en-US" dirty="0" smtClean="0"/>
              <a:t>Can create queues in application setup</a:t>
            </a:r>
          </a:p>
          <a:p>
            <a:pPr lvl="1"/>
            <a:r>
              <a:rPr lang="en-US" dirty="0" smtClean="0"/>
              <a:t>Not bad to create a queue in application init</a:t>
            </a:r>
          </a:p>
          <a:p>
            <a:r>
              <a:rPr lang="en-US" dirty="0" smtClean="0"/>
              <a:t>Always compare the </a:t>
            </a:r>
            <a:r>
              <a:rPr lang="en-US" dirty="0" err="1" smtClean="0"/>
              <a:t>DequeueCount</a:t>
            </a:r>
            <a:r>
              <a:rPr lang="en-US" dirty="0" smtClean="0"/>
              <a:t> to your threshold before processing a message</a:t>
            </a:r>
          </a:p>
          <a:p>
            <a:r>
              <a:rPr lang="en-US" dirty="0" smtClean="0"/>
              <a:t>If messages are large, consider adding the message to BLOB storage and a pointer to the queue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Queue Guidance - 3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Question “chatty” queue implementations</a:t>
            </a:r>
          </a:p>
          <a:p>
            <a:pPr lvl="1"/>
            <a:r>
              <a:rPr lang="en-US" dirty="0" smtClean="0"/>
              <a:t>The key is to understand the “nature” of your messages</a:t>
            </a:r>
          </a:p>
          <a:p>
            <a:pPr lvl="1"/>
            <a:r>
              <a:rPr lang="en-US" dirty="0" smtClean="0"/>
              <a:t>Consider bundling messages</a:t>
            </a:r>
          </a:p>
          <a:p>
            <a:r>
              <a:rPr lang="en-US" dirty="0" smtClean="0"/>
              <a:t>Ensure message producer and consumer understand the message structure</a:t>
            </a:r>
          </a:p>
          <a:p>
            <a:r>
              <a:rPr lang="en-US" dirty="0" smtClean="0"/>
              <a:t>Do not read from Queues in a “tight loop”</a:t>
            </a:r>
          </a:p>
          <a:p>
            <a:pPr lvl="1"/>
            <a:r>
              <a:rPr lang="en-US" dirty="0" smtClean="0"/>
              <a:t>Set appropriate wait times if no message is found</a:t>
            </a:r>
          </a:p>
          <a:p>
            <a:pPr lvl="1"/>
            <a:r>
              <a:rPr lang="en-US" dirty="0" smtClean="0"/>
              <a:t>Use exponential </a:t>
            </a:r>
            <a:r>
              <a:rPr lang="en-US" dirty="0" err="1" smtClean="0"/>
              <a:t>backoff</a:t>
            </a:r>
            <a:r>
              <a:rPr lang="en-US" dirty="0" smtClean="0"/>
              <a:t> when possible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Exponential </a:t>
            </a:r>
            <a:r>
              <a:rPr lang="en-US" dirty="0" err="1" smtClean="0"/>
              <a:t>Backoff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Queues 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Common Queue Operations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Creating a Queue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Dequeuing</a:t>
            </a:r>
            <a:r>
              <a:rPr lang="en-US" dirty="0" smtClean="0"/>
              <a:t> a Message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2 Phase </a:t>
            </a:r>
            <a:r>
              <a:rPr lang="en-US" dirty="0" err="1" smtClean="0"/>
              <a:t>Dequeue</a:t>
            </a:r>
            <a:endParaRPr lang="en-US" dirty="0" smtClean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Handling Poison Messages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 General Guidance</a:t>
            </a:r>
          </a:p>
        </p:txBody>
      </p:sp>
      <p:pic>
        <p:nvPicPr>
          <p:cNvPr id="1026" name="Picture 2" descr="C:\Users\RobBagby\AppData\Local\Microsoft\Windows\Temporary Internet Files\Content.IE5\3XM224DY\MC90043471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33600"/>
            <a:ext cx="457200" cy="479234"/>
          </a:xfrm>
          <a:prstGeom prst="rect">
            <a:avLst/>
          </a:prstGeom>
          <a:noFill/>
        </p:spPr>
      </p:pic>
      <p:pic>
        <p:nvPicPr>
          <p:cNvPr id="6" name="Picture 2" descr="C:\Users\RobBagby\AppData\Local\Microsoft\Windows\Temporary Internet Files\Content.IE5\3XM224DY\MC90043471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67000"/>
            <a:ext cx="457200" cy="479234"/>
          </a:xfrm>
          <a:prstGeom prst="rect">
            <a:avLst/>
          </a:prstGeom>
          <a:noFill/>
        </p:spPr>
      </p:pic>
      <p:pic>
        <p:nvPicPr>
          <p:cNvPr id="7" name="Picture 2" descr="C:\Users\RobBagby\AppData\Local\Microsoft\Windows\Temporary Internet Files\Content.IE5\3XM224DY\MC90043471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67200"/>
            <a:ext cx="457200" cy="479234"/>
          </a:xfrm>
          <a:prstGeom prst="rect">
            <a:avLst/>
          </a:prstGeom>
          <a:noFill/>
        </p:spPr>
      </p:pic>
      <p:pic>
        <p:nvPicPr>
          <p:cNvPr id="8" name="Picture 2" descr="C:\Users\RobBagby\AppData\Local\Microsoft\Windows\Temporary Internet Files\Content.IE5\3XM224DY\MC90043471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76800"/>
            <a:ext cx="457200" cy="479234"/>
          </a:xfrm>
          <a:prstGeom prst="rect">
            <a:avLst/>
          </a:prstGeom>
          <a:noFill/>
        </p:spPr>
      </p:pic>
      <p:pic>
        <p:nvPicPr>
          <p:cNvPr id="9" name="Picture 2" descr="C:\Users\RobBagby\AppData\Local\Microsoft\Windows\Temporary Internet Files\Content.IE5\3XM224DY\MC90043471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00400"/>
            <a:ext cx="457200" cy="479234"/>
          </a:xfrm>
          <a:prstGeom prst="rect">
            <a:avLst/>
          </a:prstGeom>
          <a:noFill/>
        </p:spPr>
      </p:pic>
      <p:pic>
        <p:nvPicPr>
          <p:cNvPr id="10" name="Picture 2" descr="C:\Users\RobBagby\AppData\Local\Microsoft\Windows\Temporary Internet Files\Content.IE5\3XM224DY\MC90043471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33800"/>
            <a:ext cx="457200" cy="479234"/>
          </a:xfrm>
          <a:prstGeom prst="rect">
            <a:avLst/>
          </a:prstGeom>
          <a:noFill/>
        </p:spPr>
      </p:pic>
      <p:pic>
        <p:nvPicPr>
          <p:cNvPr id="11" name="Picture 2" descr="C:\Users\RobBagby\AppData\Local\Microsoft\Windows\Temporary Internet Files\Content.IE5\3XM224DY\MC90043471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457200" cy="479234"/>
          </a:xfrm>
          <a:prstGeom prst="rect">
            <a:avLst/>
          </a:prstGeom>
          <a:noFill/>
        </p:spPr>
      </p:pic>
      <p:pic>
        <p:nvPicPr>
          <p:cNvPr id="12" name="Picture 2" descr="C:\Users\RobBagby\AppData\Local\Microsoft\Windows\Temporary Internet Files\Content.IE5\3XM224DY\MC90043471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10200"/>
            <a:ext cx="457200" cy="4792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Loose Coupling of Systems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609600" y="2743200"/>
            <a:ext cx="1828800" cy="2057400"/>
            <a:chOff x="609600" y="2743200"/>
            <a:chExt cx="1828800" cy="2057400"/>
          </a:xfrm>
        </p:grpSpPr>
        <p:sp>
          <p:nvSpPr>
            <p:cNvPr id="4" name="Rounded Rectangle 3"/>
            <p:cNvSpPr/>
            <p:nvPr/>
          </p:nvSpPr>
          <p:spPr>
            <a:xfrm>
              <a:off x="609600" y="27432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Web Role</a:t>
              </a:r>
              <a:endParaRPr lang="en-US" sz="2400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609600" y="35052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Web Role</a:t>
              </a:r>
              <a:endParaRPr lang="en-US" sz="2400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609600" y="42672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Web Role</a:t>
              </a:r>
              <a:endParaRPr lang="en-US" sz="2400" dirty="0"/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3581400" y="3505200"/>
            <a:ext cx="2057400" cy="5334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tx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Azure Queue</a:t>
            </a:r>
            <a:endParaRPr lang="en-US" sz="24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6553200" y="2362200"/>
            <a:ext cx="1828800" cy="2819400"/>
            <a:chOff x="6553200" y="2362200"/>
            <a:chExt cx="1828800" cy="2819400"/>
          </a:xfrm>
        </p:grpSpPr>
        <p:sp>
          <p:nvSpPr>
            <p:cNvPr id="8" name="Rounded Rectangle 7"/>
            <p:cNvSpPr/>
            <p:nvPr/>
          </p:nvSpPr>
          <p:spPr>
            <a:xfrm>
              <a:off x="6553200" y="23622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Worker Role</a:t>
              </a:r>
              <a:endParaRPr lang="en-US" sz="24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553200" y="38862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Worker Role</a:t>
              </a:r>
              <a:endParaRPr lang="en-US" sz="2400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553200" y="31242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Worker Role</a:t>
              </a:r>
              <a:endParaRPr lang="en-US" sz="2400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553200" y="46482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Worker Role</a:t>
              </a:r>
              <a:endParaRPr lang="en-US" sz="2400" dirty="0"/>
            </a:p>
          </p:txBody>
        </p:sp>
      </p:grpSp>
      <p:sp>
        <p:nvSpPr>
          <p:cNvPr id="12" name="Right Arrow 11"/>
          <p:cNvSpPr/>
          <p:nvPr/>
        </p:nvSpPr>
        <p:spPr>
          <a:xfrm rot="19268973">
            <a:off x="5579273" y="2900463"/>
            <a:ext cx="776334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873483">
            <a:off x="2610358" y="3082245"/>
            <a:ext cx="722838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590800" y="3657600"/>
            <a:ext cx="685800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20808295">
            <a:off x="5740895" y="3349464"/>
            <a:ext cx="673662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19699062">
            <a:off x="2619374" y="4197273"/>
            <a:ext cx="690713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2189195">
            <a:off x="5653340" y="4239547"/>
            <a:ext cx="776334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1570318">
            <a:off x="5747685" y="3866740"/>
            <a:ext cx="673662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838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In Azure Hosted Applications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0" y="838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In Any Application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09600" y="2743200"/>
            <a:ext cx="1828800" cy="2057400"/>
            <a:chOff x="762000" y="2895600"/>
            <a:chExt cx="1828800" cy="2057400"/>
          </a:xfrm>
        </p:grpSpPr>
        <p:sp>
          <p:nvSpPr>
            <p:cNvPr id="25" name="Rounded Rectangle 24"/>
            <p:cNvSpPr/>
            <p:nvPr/>
          </p:nvSpPr>
          <p:spPr>
            <a:xfrm>
              <a:off x="762000" y="28956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Producer</a:t>
              </a:r>
              <a:endParaRPr lang="en-US" sz="2400" dirty="0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62000" y="36576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Producer</a:t>
              </a:r>
              <a:endParaRPr lang="en-US" sz="2400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762000" y="44196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Producer</a:t>
              </a:r>
              <a:endParaRPr lang="en-US" sz="24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553200" y="2362200"/>
            <a:ext cx="1828800" cy="2819400"/>
            <a:chOff x="6705600" y="2514600"/>
            <a:chExt cx="1828800" cy="2819400"/>
          </a:xfrm>
        </p:grpSpPr>
        <p:sp>
          <p:nvSpPr>
            <p:cNvPr id="29" name="Rounded Rectangle 28"/>
            <p:cNvSpPr/>
            <p:nvPr/>
          </p:nvSpPr>
          <p:spPr>
            <a:xfrm>
              <a:off x="6705600" y="25146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Consumer</a:t>
              </a:r>
              <a:endParaRPr lang="en-US" sz="2400" dirty="0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6705600" y="40386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Consumer</a:t>
              </a:r>
              <a:endParaRPr lang="en-US" sz="2400" dirty="0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6705600" y="32766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Consumer</a:t>
              </a:r>
              <a:endParaRPr lang="en-US" sz="2400" dirty="0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6705600" y="4800600"/>
              <a:ext cx="1828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Consumer</a:t>
              </a:r>
              <a:endParaRPr lang="en-US" sz="24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Loose Coupling of Systems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27432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Producer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609600" y="35052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Producer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609600" y="42672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Producer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3581400" y="3505200"/>
            <a:ext cx="2057400" cy="5334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tx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Azure Queue</a:t>
            </a:r>
            <a:endParaRPr lang="en-US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6553200" y="23622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Consumer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6553200" y="38862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Consumer</a:t>
            </a:r>
            <a:endParaRPr lang="en-US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6553200" y="31242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Consumer</a:t>
            </a:r>
            <a:endParaRPr lang="en-US" sz="2400" dirty="0"/>
          </a:p>
        </p:txBody>
      </p:sp>
      <p:sp>
        <p:nvSpPr>
          <p:cNvPr id="11" name="Rounded Rectangle 10"/>
          <p:cNvSpPr/>
          <p:nvPr/>
        </p:nvSpPr>
        <p:spPr>
          <a:xfrm>
            <a:off x="6553200" y="4648200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Consumer</a:t>
            </a:r>
            <a:endParaRPr lang="en-US" sz="2400" dirty="0"/>
          </a:p>
        </p:txBody>
      </p:sp>
      <p:sp>
        <p:nvSpPr>
          <p:cNvPr id="12" name="Right Arrow 11"/>
          <p:cNvSpPr/>
          <p:nvPr/>
        </p:nvSpPr>
        <p:spPr>
          <a:xfrm rot="19268973">
            <a:off x="5579273" y="2900463"/>
            <a:ext cx="776334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873483">
            <a:off x="2610358" y="3082245"/>
            <a:ext cx="722838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590800" y="3657600"/>
            <a:ext cx="685800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20808295">
            <a:off x="5740895" y="3349464"/>
            <a:ext cx="673662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19699062">
            <a:off x="2619374" y="4197273"/>
            <a:ext cx="690713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2189195">
            <a:off x="5653340" y="4239547"/>
            <a:ext cx="776334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1570318">
            <a:off x="5747685" y="3866740"/>
            <a:ext cx="673662" cy="304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 – Very Simplified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38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Producers Add Messages to the rear of the queue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457200" y="3962400"/>
            <a:ext cx="2209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Producer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6477000" y="3886200"/>
            <a:ext cx="2209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Consumer 1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3200400" y="3886200"/>
            <a:ext cx="2438400" cy="2286000"/>
          </a:xfrm>
          <a:prstGeom prst="roundRect">
            <a:avLst>
              <a:gd name="adj" fmla="val 0"/>
            </a:avLst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Azure Queue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3962400" y="4419600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M1</a:t>
            </a:r>
            <a:endParaRPr lang="en-US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3962400" y="4724400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M2</a:t>
            </a:r>
            <a:endParaRPr lang="en-US" sz="1600" dirty="0"/>
          </a:p>
        </p:txBody>
      </p:sp>
      <p:sp>
        <p:nvSpPr>
          <p:cNvPr id="11" name="Rounded Rectangle 10"/>
          <p:cNvSpPr/>
          <p:nvPr/>
        </p:nvSpPr>
        <p:spPr>
          <a:xfrm>
            <a:off x="3962400" y="5029200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M3</a:t>
            </a:r>
            <a:endParaRPr lang="en-US" sz="1600" dirty="0"/>
          </a:p>
        </p:txBody>
      </p:sp>
      <p:sp>
        <p:nvSpPr>
          <p:cNvPr id="12" name="Rounded Rectangle 11"/>
          <p:cNvSpPr/>
          <p:nvPr/>
        </p:nvSpPr>
        <p:spPr>
          <a:xfrm>
            <a:off x="3962400" y="5334000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M4</a:t>
            </a:r>
            <a:endParaRPr lang="en-US" sz="1600" dirty="0"/>
          </a:p>
        </p:txBody>
      </p:sp>
      <p:sp>
        <p:nvSpPr>
          <p:cNvPr id="13" name="Rounded Rectangle 12"/>
          <p:cNvSpPr/>
          <p:nvPr/>
        </p:nvSpPr>
        <p:spPr>
          <a:xfrm>
            <a:off x="6477000" y="5105400"/>
            <a:ext cx="2209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Consumer 2</a:t>
            </a:r>
            <a:endParaRPr lang="en-US" sz="2400" dirty="0"/>
          </a:p>
        </p:txBody>
      </p:sp>
      <p:sp>
        <p:nvSpPr>
          <p:cNvPr id="14" name="Rounded Rectangle 13"/>
          <p:cNvSpPr/>
          <p:nvPr/>
        </p:nvSpPr>
        <p:spPr>
          <a:xfrm>
            <a:off x="1752600" y="4724400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MSG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276600" y="3962400"/>
            <a:ext cx="2209800" cy="304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ctr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Azure Queue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962400" y="5638800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MSG</a:t>
            </a:r>
            <a:endParaRPr lang="en-US" sz="1600" dirty="0"/>
          </a:p>
        </p:txBody>
      </p:sp>
      <p:sp>
        <p:nvSpPr>
          <p:cNvPr id="17" name="Rounded Rectangle 16"/>
          <p:cNvSpPr/>
          <p:nvPr/>
        </p:nvSpPr>
        <p:spPr>
          <a:xfrm>
            <a:off x="3962400" y="4419600"/>
            <a:ext cx="914400" cy="3048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962400" y="4724400"/>
            <a:ext cx="914400" cy="3048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57200" y="1600200"/>
            <a:ext cx="86868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Consumers Get Messages from the top of the queue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</a:pPr>
            <a:r>
              <a:rPr lang="en-US" sz="2400" dirty="0" smtClean="0"/>
              <a:t>Get Message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Operate on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message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</a:pPr>
            <a:r>
              <a:rPr lang="en-US" sz="2400" baseline="0" dirty="0" smtClean="0"/>
              <a:t>Delete</a:t>
            </a:r>
            <a:r>
              <a:rPr lang="en-US" sz="2400" dirty="0" smtClean="0"/>
              <a:t> the message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Multiply 19"/>
          <p:cNvSpPr/>
          <p:nvPr/>
        </p:nvSpPr>
        <p:spPr>
          <a:xfrm>
            <a:off x="4114800" y="43434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Multiply 21"/>
          <p:cNvSpPr/>
          <p:nvPr/>
        </p:nvSpPr>
        <p:spPr>
          <a:xfrm>
            <a:off x="4114800" y="46482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Multiply 22"/>
          <p:cNvSpPr/>
          <p:nvPr/>
        </p:nvSpPr>
        <p:spPr>
          <a:xfrm>
            <a:off x="7391400" y="57150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Multiply 23"/>
          <p:cNvSpPr/>
          <p:nvPr/>
        </p:nvSpPr>
        <p:spPr>
          <a:xfrm>
            <a:off x="7391400" y="45720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33 4.44444E-6 L 0.15833 -0.1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3.33333E-6 L 0.35 0.03333 " pathEditMode="relative" ptsTypes="AA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35 0.16667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83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10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10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4" grpId="0" animBg="1"/>
      <p:bldP spid="14" grpId="1" animBg="1"/>
      <p:bldP spid="16" grpId="0" animBg="1"/>
      <p:bldP spid="17" grpId="0" animBg="1"/>
      <p:bldP spid="17" grpId="1" animBg="1"/>
      <p:bldP spid="18" grpId="0" animBg="1"/>
      <p:bldP spid="18" grpId="1" animBg="1"/>
      <p:bldP spid="19" grpId="0" uiExpand="1" build="allAtOnce"/>
      <p:bldP spid="20" grpId="0" animBg="1"/>
      <p:bldP spid="20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286000"/>
            <a:ext cx="8077200" cy="9906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71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Queues 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Common Queue Operations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Creating a Queue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Enqueuing</a:t>
            </a:r>
            <a:r>
              <a:rPr lang="en-US" dirty="0" smtClean="0"/>
              <a:t> a Message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err="1" smtClean="0"/>
              <a:t>Dequeuing</a:t>
            </a:r>
            <a:r>
              <a:rPr lang="en-US" dirty="0" smtClean="0"/>
              <a:t> a Message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2 Phase </a:t>
            </a:r>
            <a:r>
              <a:rPr lang="en-US" dirty="0" err="1" smtClean="0"/>
              <a:t>Dequeue</a:t>
            </a:r>
            <a:endParaRPr lang="en-US" dirty="0" smtClean="0"/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Handling Poison Messages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Azure Queue General Guidance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Queue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Queue Operations</a:t>
            </a:r>
          </a:p>
          <a:p>
            <a:pPr lvl="1"/>
            <a:r>
              <a:rPr lang="en-US" dirty="0" smtClean="0"/>
              <a:t>Create</a:t>
            </a:r>
          </a:p>
          <a:p>
            <a:pPr lvl="1"/>
            <a:r>
              <a:rPr lang="en-US" dirty="0" err="1" smtClean="0"/>
              <a:t>CreateIfNotExist</a:t>
            </a:r>
            <a:endParaRPr lang="en-US" dirty="0" smtClean="0"/>
          </a:p>
          <a:p>
            <a:pPr lvl="1"/>
            <a:r>
              <a:rPr lang="en-US" dirty="0" smtClean="0"/>
              <a:t>Delete</a:t>
            </a:r>
          </a:p>
          <a:p>
            <a:r>
              <a:rPr lang="en-US" dirty="0" smtClean="0"/>
              <a:t>Message Operations</a:t>
            </a:r>
          </a:p>
          <a:p>
            <a:pPr lvl="1"/>
            <a:r>
              <a:rPr lang="en-US" dirty="0" err="1" smtClean="0"/>
              <a:t>AddMessage</a:t>
            </a:r>
            <a:r>
              <a:rPr lang="en-US" dirty="0" smtClean="0"/>
              <a:t> – </a:t>
            </a:r>
            <a:r>
              <a:rPr lang="en-US" dirty="0" err="1" smtClean="0"/>
              <a:t>Enqueue</a:t>
            </a:r>
            <a:endParaRPr lang="en-US" dirty="0" smtClean="0"/>
          </a:p>
          <a:p>
            <a:pPr lvl="1"/>
            <a:r>
              <a:rPr lang="en-US" dirty="0" err="1" smtClean="0"/>
              <a:t>GetMessage</a:t>
            </a:r>
            <a:r>
              <a:rPr lang="en-US" dirty="0" smtClean="0"/>
              <a:t>(s)</a:t>
            </a:r>
          </a:p>
          <a:p>
            <a:pPr lvl="1"/>
            <a:r>
              <a:rPr lang="en-US" dirty="0" err="1" smtClean="0"/>
              <a:t>DeleteMessage</a:t>
            </a:r>
            <a:endParaRPr lang="en-US" dirty="0" smtClean="0"/>
          </a:p>
        </p:txBody>
      </p:sp>
      <p:sp>
        <p:nvSpPr>
          <p:cNvPr id="4" name="Right Brace 3"/>
          <p:cNvSpPr/>
          <p:nvPr/>
        </p:nvSpPr>
        <p:spPr>
          <a:xfrm>
            <a:off x="3505200" y="4800600"/>
            <a:ext cx="381000" cy="990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62400" y="5105400"/>
            <a:ext cx="2971800" cy="4572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indent="0" algn="l" defTabSz="91436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Phase </a:t>
            </a:r>
            <a:r>
              <a:rPr kumimoji="0" lang="en-US" sz="320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Dequeue</a:t>
            </a: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vEduc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square" lIns="0" tIns="0" rIns="0" bIns="0" rtlCol="0">
        <a:noAutofit/>
      </a:bodyPr>
      <a:lstStyle>
        <a:defPPr marL="0" marR="0" indent="0" algn="l" defTabSz="914363" rtl="0" eaLnBrk="1" fontAlgn="auto" latinLnBrk="0" hangingPunct="1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rgbClr val="373737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devEducate</Template>
  <TotalTime>47244</TotalTime>
  <Words>1451</Words>
  <Application>Microsoft Office PowerPoint</Application>
  <PresentationFormat>On-screen Show (4:3)</PresentationFormat>
  <Paragraphs>375</Paragraphs>
  <Slides>45</Slides>
  <Notes>4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devEducate</vt:lpstr>
      <vt:lpstr>Queues in Azure</vt:lpstr>
      <vt:lpstr>Azure in a Day Training Azure Queues</vt:lpstr>
      <vt:lpstr>Agenda</vt:lpstr>
      <vt:lpstr>What are Queues</vt:lpstr>
      <vt:lpstr>Loose Coupling of Systems</vt:lpstr>
      <vt:lpstr>Loose Coupling of Systems</vt:lpstr>
      <vt:lpstr>The Process – Very Simplified</vt:lpstr>
      <vt:lpstr>Agenda</vt:lpstr>
      <vt:lpstr>Common Queue Operations</vt:lpstr>
      <vt:lpstr>Creating a Queue</vt:lpstr>
      <vt:lpstr>Creating Queues - Notes</vt:lpstr>
      <vt:lpstr>DEMO</vt:lpstr>
      <vt:lpstr>Agenda</vt:lpstr>
      <vt:lpstr>Enqueuing a message</vt:lpstr>
      <vt:lpstr>Enqueuing a message (code)</vt:lpstr>
      <vt:lpstr>CloudQueueMessage</vt:lpstr>
      <vt:lpstr>CloudQueue.AddMessage(…)</vt:lpstr>
      <vt:lpstr>DEMO</vt:lpstr>
      <vt:lpstr>End of module 2</vt:lpstr>
      <vt:lpstr>Agenda</vt:lpstr>
      <vt:lpstr>Dequeuing a message</vt:lpstr>
      <vt:lpstr>2 Phase Dequeue</vt:lpstr>
      <vt:lpstr>The Process</vt:lpstr>
      <vt:lpstr>GetMessage and DeleteMessage</vt:lpstr>
      <vt:lpstr>PopReceipt</vt:lpstr>
      <vt:lpstr>VisibilityTimeout</vt:lpstr>
      <vt:lpstr>DEMO</vt:lpstr>
      <vt:lpstr>End of module 3</vt:lpstr>
      <vt:lpstr>Agenda</vt:lpstr>
      <vt:lpstr>Illustrating the 2 Phase Dequeue Race Condition</vt:lpstr>
      <vt:lpstr>Handling Delete Exceptions</vt:lpstr>
      <vt:lpstr>Idempotency</vt:lpstr>
      <vt:lpstr>DEMO</vt:lpstr>
      <vt:lpstr>End of module 4</vt:lpstr>
      <vt:lpstr>Agenda</vt:lpstr>
      <vt:lpstr>Poison messages</vt:lpstr>
      <vt:lpstr>Handling Poison Messages</vt:lpstr>
      <vt:lpstr>DEMO</vt:lpstr>
      <vt:lpstr>End of module 5</vt:lpstr>
      <vt:lpstr>Agenda</vt:lpstr>
      <vt:lpstr>Azure Queue Guidance</vt:lpstr>
      <vt:lpstr>Azure Queue Guidance - 2</vt:lpstr>
      <vt:lpstr>Azure Queue Guidance - 3</vt:lpstr>
      <vt:lpstr>DEMO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in the Entity Framework</dc:title>
  <dc:creator>RobBagby</dc:creator>
  <cp:lastModifiedBy>RobBagby</cp:lastModifiedBy>
  <cp:revision>491</cp:revision>
  <dcterms:created xsi:type="dcterms:W3CDTF">2006-08-16T00:00:00Z</dcterms:created>
  <dcterms:modified xsi:type="dcterms:W3CDTF">2011-04-11T16:04:12Z</dcterms:modified>
</cp:coreProperties>
</file>