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sldIdLst>
    <p:sldId id="282" r:id="rId2"/>
    <p:sldId id="385" r:id="rId3"/>
    <p:sldId id="322" r:id="rId4"/>
    <p:sldId id="386" r:id="rId5"/>
    <p:sldId id="344" r:id="rId6"/>
    <p:sldId id="323" r:id="rId7"/>
    <p:sldId id="325" r:id="rId8"/>
    <p:sldId id="329" r:id="rId9"/>
    <p:sldId id="328" r:id="rId10"/>
    <p:sldId id="346" r:id="rId11"/>
    <p:sldId id="327" r:id="rId12"/>
    <p:sldId id="330" r:id="rId13"/>
    <p:sldId id="331" r:id="rId14"/>
    <p:sldId id="333" r:id="rId15"/>
    <p:sldId id="334" r:id="rId16"/>
    <p:sldId id="335" r:id="rId17"/>
    <p:sldId id="347" r:id="rId18"/>
    <p:sldId id="342" r:id="rId19"/>
    <p:sldId id="338" r:id="rId20"/>
    <p:sldId id="339" r:id="rId21"/>
    <p:sldId id="321" r:id="rId22"/>
    <p:sldId id="336" r:id="rId23"/>
    <p:sldId id="337" r:id="rId24"/>
    <p:sldId id="355" r:id="rId25"/>
    <p:sldId id="356" r:id="rId26"/>
    <p:sldId id="360" r:id="rId27"/>
    <p:sldId id="359" r:id="rId28"/>
    <p:sldId id="348" r:id="rId29"/>
    <p:sldId id="350" r:id="rId30"/>
    <p:sldId id="361" r:id="rId31"/>
    <p:sldId id="351" r:id="rId32"/>
    <p:sldId id="352" r:id="rId33"/>
    <p:sldId id="353" r:id="rId34"/>
    <p:sldId id="354" r:id="rId35"/>
    <p:sldId id="363"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E8F814"/>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876" autoAdjust="0"/>
    <p:restoredTop sz="71898" autoAdjust="0"/>
  </p:normalViewPr>
  <p:slideViewPr>
    <p:cSldViewPr>
      <p:cViewPr varScale="1">
        <p:scale>
          <a:sx n="40" d="100"/>
          <a:sy n="40" d="100"/>
        </p:scale>
        <p:origin x="-1147" y="-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9C827E-7EEB-4200-B587-72D6B6F9E7C6}" type="datetimeFigureOut">
              <a:rPr lang="en-US" smtClean="0"/>
              <a:pPr/>
              <a:t>4/12/2011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6623C6-D4F3-492D-A0B7-95286DA4756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0" fontAlgn="ctr"/>
            <a:r>
              <a:rPr lang="en-US" sz="1200" kern="1200" dirty="0" smtClean="0">
                <a:solidFill>
                  <a:schemeClr val="tx1"/>
                </a:solidFill>
                <a:latin typeface="+mn-lt"/>
                <a:ea typeface="+mn-ea"/>
                <a:cs typeface="+mn-cs"/>
              </a:rPr>
              <a:t>DEMOS</a:t>
            </a:r>
          </a:p>
          <a:p>
            <a:pPr rtl="0" fontAlgn="ctr"/>
            <a:r>
              <a:rPr lang="en-US" sz="1200" kern="1200" dirty="0" smtClean="0">
                <a:solidFill>
                  <a:schemeClr val="tx1"/>
                </a:solidFill>
                <a:latin typeface="+mn-lt"/>
                <a:ea typeface="+mn-ea"/>
                <a:cs typeface="+mn-cs"/>
              </a:rPr>
              <a:t>Overview</a:t>
            </a:r>
          </a:p>
          <a:p>
            <a:pPr rtl="0" fontAlgn="ctr"/>
            <a:r>
              <a:rPr lang="en-US" sz="1200" kern="1200" dirty="0" smtClean="0">
                <a:solidFill>
                  <a:schemeClr val="tx1"/>
                </a:solidFill>
                <a:latin typeface="+mn-lt"/>
                <a:ea typeface="+mn-ea"/>
                <a:cs typeface="+mn-cs"/>
              </a:rPr>
              <a:t>Development Environment</a:t>
            </a:r>
          </a:p>
          <a:p>
            <a:pPr lvl="1" rtl="0" fontAlgn="ctr"/>
            <a:r>
              <a:rPr lang="en-US" sz="1200" kern="1200" dirty="0" smtClean="0">
                <a:solidFill>
                  <a:schemeClr val="tx1"/>
                </a:solidFill>
                <a:latin typeface="+mn-lt"/>
                <a:ea typeface="+mn-ea"/>
                <a:cs typeface="+mn-cs"/>
              </a:rPr>
              <a:t>Hello World (Overview)</a:t>
            </a:r>
          </a:p>
          <a:p>
            <a:pPr lvl="1" rtl="0" fontAlgn="ctr"/>
            <a:r>
              <a:rPr lang="en-US" sz="1200" kern="1200" dirty="0" smtClean="0">
                <a:solidFill>
                  <a:schemeClr val="tx1"/>
                </a:solidFill>
                <a:latin typeface="+mn-lt"/>
                <a:ea typeface="+mn-ea"/>
                <a:cs typeface="+mn-cs"/>
              </a:rPr>
              <a:t>Show development environment (Development Environment)</a:t>
            </a:r>
          </a:p>
          <a:p>
            <a:pPr lvl="1" rtl="0" fontAlgn="ctr"/>
            <a:r>
              <a:rPr lang="en-US" sz="1200" kern="1200" dirty="0" smtClean="0">
                <a:solidFill>
                  <a:schemeClr val="tx1"/>
                </a:solidFill>
                <a:latin typeface="+mn-lt"/>
                <a:ea typeface="+mn-ea"/>
                <a:cs typeface="+mn-cs"/>
              </a:rPr>
              <a:t>Starting dev storage (Development Environment)</a:t>
            </a:r>
          </a:p>
          <a:p>
            <a:pPr lvl="1" rtl="0" fontAlgn="ctr"/>
            <a:r>
              <a:rPr lang="en-US" sz="1200" kern="1200" dirty="0" smtClean="0">
                <a:solidFill>
                  <a:schemeClr val="tx1"/>
                </a:solidFill>
                <a:latin typeface="+mn-lt"/>
                <a:ea typeface="+mn-ea"/>
                <a:cs typeface="+mn-cs"/>
              </a:rPr>
              <a:t>Certificates - auto deploy (Development Environment)</a:t>
            </a:r>
          </a:p>
          <a:p>
            <a:pPr rtl="0" fontAlgn="ctr"/>
            <a:r>
              <a:rPr lang="en-US" sz="1200" kern="1200" dirty="0" smtClean="0">
                <a:solidFill>
                  <a:schemeClr val="tx1"/>
                </a:solidFill>
                <a:latin typeface="+mn-lt"/>
                <a:ea typeface="+mn-ea"/>
                <a:cs typeface="+mn-cs"/>
              </a:rPr>
              <a:t>Service Management/Configuration</a:t>
            </a:r>
          </a:p>
          <a:p>
            <a:pPr lvl="1" rtl="0" fontAlgn="ctr"/>
            <a:r>
              <a:rPr lang="en-US" sz="1200" kern="1200" dirty="0" smtClean="0">
                <a:solidFill>
                  <a:schemeClr val="tx1"/>
                </a:solidFill>
                <a:latin typeface="+mn-lt"/>
                <a:ea typeface="+mn-ea"/>
                <a:cs typeface="+mn-cs"/>
              </a:rPr>
              <a:t>Show connection strings (Service Configuration)</a:t>
            </a:r>
          </a:p>
          <a:p>
            <a:pPr lvl="1" rtl="0" fontAlgn="ctr"/>
            <a:r>
              <a:rPr lang="en-US" sz="1200" kern="1200" dirty="0" smtClean="0">
                <a:solidFill>
                  <a:schemeClr val="tx1"/>
                </a:solidFill>
                <a:latin typeface="+mn-lt"/>
                <a:ea typeface="+mn-ea"/>
                <a:cs typeface="+mn-cs"/>
              </a:rPr>
              <a:t>SSL for site </a:t>
            </a:r>
          </a:p>
          <a:p>
            <a:pPr lvl="1" rtl="0" fontAlgn="ctr"/>
            <a:r>
              <a:rPr lang="en-US" sz="1200" kern="1200" dirty="0" smtClean="0">
                <a:solidFill>
                  <a:schemeClr val="tx1"/>
                </a:solidFill>
                <a:latin typeface="+mn-lt"/>
                <a:ea typeface="+mn-ea"/>
                <a:cs typeface="+mn-cs"/>
              </a:rPr>
              <a:t>Mapping URI</a:t>
            </a:r>
          </a:p>
          <a:p>
            <a:pPr rtl="0" fontAlgn="ctr"/>
            <a:r>
              <a:rPr lang="en-US" sz="1200" kern="1200" dirty="0" smtClean="0">
                <a:solidFill>
                  <a:schemeClr val="tx1"/>
                </a:solidFill>
                <a:latin typeface="+mn-lt"/>
                <a:ea typeface="+mn-ea"/>
                <a:cs typeface="+mn-cs"/>
              </a:rPr>
              <a:t>Diagnostics</a:t>
            </a:r>
          </a:p>
          <a:p>
            <a:pPr lvl="1" rtl="0" fontAlgn="ctr"/>
            <a:r>
              <a:rPr lang="en-US" sz="1200" kern="1200" dirty="0" smtClean="0">
                <a:solidFill>
                  <a:schemeClr val="tx1"/>
                </a:solidFill>
                <a:latin typeface="+mn-lt"/>
                <a:ea typeface="+mn-ea"/>
                <a:cs typeface="+mn-cs"/>
              </a:rPr>
              <a:t>Diagnostics (Diagnostics)</a:t>
            </a:r>
          </a:p>
          <a:p>
            <a:endParaRPr lang="en-US" dirty="0"/>
          </a:p>
        </p:txBody>
      </p:sp>
      <p:sp>
        <p:nvSpPr>
          <p:cNvPr id="4" name="Slide Number Placeholder 3"/>
          <p:cNvSpPr>
            <a:spLocks noGrp="1"/>
          </p:cNvSpPr>
          <p:nvPr>
            <p:ph type="sldNum" sz="quarter" idx="10"/>
          </p:nvPr>
        </p:nvSpPr>
        <p:spPr/>
        <p:txBody>
          <a:bodyPr/>
          <a:lstStyle/>
          <a:p>
            <a:fld id="{EC6623C6-D4F3-492D-A0B7-95286DA47560}"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0" fontAlgn="ctr"/>
            <a:r>
              <a:rPr lang="en-US" sz="1200" kern="1200" dirty="0" smtClean="0">
                <a:solidFill>
                  <a:schemeClr val="tx1"/>
                </a:solidFill>
                <a:latin typeface="+mn-lt"/>
                <a:ea typeface="+mn-ea"/>
                <a:cs typeface="+mn-cs"/>
              </a:rPr>
              <a:t>DEMOS</a:t>
            </a:r>
          </a:p>
          <a:p>
            <a:pPr rtl="0" fontAlgn="ctr"/>
            <a:r>
              <a:rPr lang="en-US" sz="1200" kern="1200" dirty="0" smtClean="0">
                <a:solidFill>
                  <a:schemeClr val="tx1"/>
                </a:solidFill>
                <a:latin typeface="+mn-lt"/>
                <a:ea typeface="+mn-ea"/>
                <a:cs typeface="+mn-cs"/>
              </a:rPr>
              <a:t>Overview</a:t>
            </a:r>
          </a:p>
          <a:p>
            <a:pPr rtl="0" fontAlgn="ctr"/>
            <a:r>
              <a:rPr lang="en-US" sz="1200" kern="1200" dirty="0" smtClean="0">
                <a:solidFill>
                  <a:schemeClr val="tx1"/>
                </a:solidFill>
                <a:latin typeface="+mn-lt"/>
                <a:ea typeface="+mn-ea"/>
                <a:cs typeface="+mn-cs"/>
              </a:rPr>
              <a:t>Development Environment</a:t>
            </a:r>
          </a:p>
          <a:p>
            <a:pPr lvl="1" rtl="0" fontAlgn="ctr"/>
            <a:r>
              <a:rPr lang="en-US" sz="1200" kern="1200" dirty="0" smtClean="0">
                <a:solidFill>
                  <a:schemeClr val="tx1"/>
                </a:solidFill>
                <a:latin typeface="+mn-lt"/>
                <a:ea typeface="+mn-ea"/>
                <a:cs typeface="+mn-cs"/>
              </a:rPr>
              <a:t>Hello World (Overview)</a:t>
            </a:r>
          </a:p>
          <a:p>
            <a:pPr lvl="1" rtl="0" fontAlgn="ctr"/>
            <a:r>
              <a:rPr lang="en-US" sz="1200" kern="1200" dirty="0" smtClean="0">
                <a:solidFill>
                  <a:schemeClr val="tx1"/>
                </a:solidFill>
                <a:latin typeface="+mn-lt"/>
                <a:ea typeface="+mn-ea"/>
                <a:cs typeface="+mn-cs"/>
              </a:rPr>
              <a:t>Show development environment (Development Environment)</a:t>
            </a:r>
          </a:p>
          <a:p>
            <a:pPr lvl="1" rtl="0" fontAlgn="ctr"/>
            <a:r>
              <a:rPr lang="en-US" sz="1200" kern="1200" dirty="0" smtClean="0">
                <a:solidFill>
                  <a:schemeClr val="tx1"/>
                </a:solidFill>
                <a:latin typeface="+mn-lt"/>
                <a:ea typeface="+mn-ea"/>
                <a:cs typeface="+mn-cs"/>
              </a:rPr>
              <a:t>Starting dev storage (Development Environment)</a:t>
            </a:r>
          </a:p>
          <a:p>
            <a:pPr lvl="1" rtl="0" fontAlgn="ctr"/>
            <a:r>
              <a:rPr lang="en-US" sz="1200" kern="1200" dirty="0" smtClean="0">
                <a:solidFill>
                  <a:schemeClr val="tx1"/>
                </a:solidFill>
                <a:latin typeface="+mn-lt"/>
                <a:ea typeface="+mn-ea"/>
                <a:cs typeface="+mn-cs"/>
              </a:rPr>
              <a:t>Certificates - auto deploy (Development Environment)</a:t>
            </a:r>
          </a:p>
          <a:p>
            <a:pPr rtl="0" fontAlgn="ctr"/>
            <a:r>
              <a:rPr lang="en-US" sz="1200" kern="1200" dirty="0" smtClean="0">
                <a:solidFill>
                  <a:schemeClr val="tx1"/>
                </a:solidFill>
                <a:latin typeface="+mn-lt"/>
                <a:ea typeface="+mn-ea"/>
                <a:cs typeface="+mn-cs"/>
              </a:rPr>
              <a:t>Service Management/Configuration</a:t>
            </a:r>
          </a:p>
          <a:p>
            <a:pPr lvl="1" rtl="0" fontAlgn="ctr"/>
            <a:r>
              <a:rPr lang="en-US" sz="1200" kern="1200" dirty="0" smtClean="0">
                <a:solidFill>
                  <a:schemeClr val="tx1"/>
                </a:solidFill>
                <a:latin typeface="+mn-lt"/>
                <a:ea typeface="+mn-ea"/>
                <a:cs typeface="+mn-cs"/>
              </a:rPr>
              <a:t>Show connection strings (Service Configuration)</a:t>
            </a:r>
          </a:p>
          <a:p>
            <a:pPr lvl="1" rtl="0" fontAlgn="ctr"/>
            <a:r>
              <a:rPr lang="en-US" sz="1200" kern="1200" dirty="0" smtClean="0">
                <a:solidFill>
                  <a:schemeClr val="tx1"/>
                </a:solidFill>
                <a:latin typeface="+mn-lt"/>
                <a:ea typeface="+mn-ea"/>
                <a:cs typeface="+mn-cs"/>
              </a:rPr>
              <a:t>SSL for site </a:t>
            </a:r>
          </a:p>
          <a:p>
            <a:pPr lvl="1" rtl="0" fontAlgn="ctr"/>
            <a:r>
              <a:rPr lang="en-US" sz="1200" kern="1200" dirty="0" smtClean="0">
                <a:solidFill>
                  <a:schemeClr val="tx1"/>
                </a:solidFill>
                <a:latin typeface="+mn-lt"/>
                <a:ea typeface="+mn-ea"/>
                <a:cs typeface="+mn-cs"/>
              </a:rPr>
              <a:t>Mapping URI</a:t>
            </a:r>
          </a:p>
          <a:p>
            <a:pPr rtl="0" fontAlgn="ctr"/>
            <a:r>
              <a:rPr lang="en-US" sz="1200" kern="1200" dirty="0" smtClean="0">
                <a:solidFill>
                  <a:schemeClr val="tx1"/>
                </a:solidFill>
                <a:latin typeface="+mn-lt"/>
                <a:ea typeface="+mn-ea"/>
                <a:cs typeface="+mn-cs"/>
              </a:rPr>
              <a:t>Diagnostics</a:t>
            </a:r>
          </a:p>
          <a:p>
            <a:pPr lvl="1" rtl="0" fontAlgn="ctr"/>
            <a:r>
              <a:rPr lang="en-US" sz="1200" kern="1200" dirty="0" smtClean="0">
                <a:solidFill>
                  <a:schemeClr val="tx1"/>
                </a:solidFill>
                <a:latin typeface="+mn-lt"/>
                <a:ea typeface="+mn-ea"/>
                <a:cs typeface="+mn-cs"/>
              </a:rPr>
              <a:t>Diagnostics (Diagnostics)</a:t>
            </a:r>
          </a:p>
          <a:p>
            <a:endParaRPr lang="en-US" dirty="0"/>
          </a:p>
        </p:txBody>
      </p:sp>
      <p:sp>
        <p:nvSpPr>
          <p:cNvPr id="4" name="Slide Number Placeholder 3"/>
          <p:cNvSpPr>
            <a:spLocks noGrp="1"/>
          </p:cNvSpPr>
          <p:nvPr>
            <p:ph type="sldNum" sz="quarter" idx="10"/>
          </p:nvPr>
        </p:nvSpPr>
        <p:spPr/>
        <p:txBody>
          <a:bodyPr/>
          <a:lstStyle/>
          <a:p>
            <a:fld id="{EC6623C6-D4F3-492D-A0B7-95286DA47560}" type="slidenum">
              <a:rPr lang="en-US" smtClean="0"/>
              <a:pPr/>
              <a:t>24</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C6623C6-D4F3-492D-A0B7-95286DA47560}" type="slidenum">
              <a:rPr lang="en-US" smtClean="0"/>
              <a:pPr/>
              <a:t>28</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Windows Azure project.</a:t>
            </a:r>
            <a:r>
              <a:rPr lang="en-US" dirty="0" smtClean="0"/>
              <a:t> The Windows Azure Project has associations to the role projects in the solution. It also includes the service definition and service configuration files. The service definition file establishes the runtime parameters for a service, and the service configuration file sets them for a running instance of a service</a:t>
            </a:r>
            <a:endParaRPr lang="en-US" dirty="0"/>
          </a:p>
        </p:txBody>
      </p:sp>
      <p:sp>
        <p:nvSpPr>
          <p:cNvPr id="4" name="Slide Number Placeholder 3"/>
          <p:cNvSpPr>
            <a:spLocks noGrp="1"/>
          </p:cNvSpPr>
          <p:nvPr>
            <p:ph type="sldNum" sz="quarter" idx="10"/>
          </p:nvPr>
        </p:nvSpPr>
        <p:spPr/>
        <p:txBody>
          <a:bodyPr/>
          <a:lstStyle/>
          <a:p>
            <a:fld id="{EC6623C6-D4F3-492D-A0B7-95286DA47560}" type="slidenum">
              <a:rPr lang="en-US" smtClean="0"/>
              <a:pPr/>
              <a:t>29</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http://msdn.microsoft.com/en-us/library/dd179339.aspx – Guidance on how to configure</a:t>
            </a:r>
            <a:r>
              <a:rPr lang="en-US" baseline="0" dirty="0" smtClean="0"/>
              <a:t> local storage to use a local instance of SQL Server</a:t>
            </a:r>
          </a:p>
          <a:p>
            <a:endParaRPr lang="en-US" dirty="0"/>
          </a:p>
        </p:txBody>
      </p:sp>
      <p:sp>
        <p:nvSpPr>
          <p:cNvPr id="4" name="Slide Number Placeholder 3"/>
          <p:cNvSpPr>
            <a:spLocks noGrp="1"/>
          </p:cNvSpPr>
          <p:nvPr>
            <p:ph type="sldNum" sz="quarter" idx="10"/>
          </p:nvPr>
        </p:nvSpPr>
        <p:spPr/>
        <p:txBody>
          <a:bodyPr/>
          <a:lstStyle/>
          <a:p>
            <a:fld id="{EC6623C6-D4F3-492D-A0B7-95286DA47560}" type="slidenum">
              <a:rPr lang="en-US" smtClean="0"/>
              <a:pPr/>
              <a:t>32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With Infrastructure </a:t>
            </a:r>
            <a:r>
              <a:rPr lang="en-US" dirty="0" err="1" smtClean="0"/>
              <a:t>aaS</a:t>
            </a:r>
            <a:r>
              <a:rPr lang="en-US" baseline="0" dirty="0" smtClean="0"/>
              <a:t> </a:t>
            </a:r>
          </a:p>
          <a:p>
            <a:pPr>
              <a:buFont typeface="Arial" charset="0"/>
              <a:buChar char="•"/>
            </a:pPr>
            <a:r>
              <a:rPr lang="en-US" baseline="0" dirty="0" smtClean="0"/>
              <a:t>You get a box</a:t>
            </a:r>
          </a:p>
          <a:p>
            <a:pPr>
              <a:buFont typeface="Arial" charset="0"/>
              <a:buNone/>
            </a:pPr>
            <a:r>
              <a:rPr lang="en-US" baseline="0" dirty="0" smtClean="0"/>
              <a:t>Platform </a:t>
            </a:r>
            <a:r>
              <a:rPr lang="en-US" baseline="0" dirty="0" err="1" smtClean="0"/>
              <a:t>aaS</a:t>
            </a:r>
            <a:endParaRPr lang="en-US" baseline="0" dirty="0" smtClean="0"/>
          </a:p>
          <a:p>
            <a:pPr>
              <a:buFont typeface="Arial" charset="0"/>
              <a:buChar char="•"/>
            </a:pPr>
            <a:r>
              <a:rPr lang="en-US" baseline="0" dirty="0" smtClean="0"/>
              <a:t>Runtime</a:t>
            </a:r>
          </a:p>
          <a:p>
            <a:pPr>
              <a:buFont typeface="Arial" charset="0"/>
              <a:buNone/>
            </a:pPr>
            <a:endParaRPr lang="en-US" dirty="0"/>
          </a:p>
        </p:txBody>
      </p:sp>
      <p:sp>
        <p:nvSpPr>
          <p:cNvPr id="4" name="Slide Number Placeholder 3"/>
          <p:cNvSpPr>
            <a:spLocks noGrp="1"/>
          </p:cNvSpPr>
          <p:nvPr>
            <p:ph type="sldNum" sz="quarter" idx="10"/>
          </p:nvPr>
        </p:nvSpPr>
        <p:spPr/>
        <p:txBody>
          <a:bodyPr/>
          <a:lstStyle/>
          <a:p>
            <a:fld id="{EC6623C6-D4F3-492D-A0B7-95286DA47560}" type="slidenum">
              <a:rPr lang="en-US" smtClean="0"/>
              <a:pPr/>
              <a:t>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charset="0"/>
              <a:buChar char="•"/>
            </a:pPr>
            <a:r>
              <a:rPr lang="en-US" dirty="0" smtClean="0"/>
              <a:t>Service Hosting</a:t>
            </a:r>
          </a:p>
          <a:p>
            <a:pPr lvl="1">
              <a:buFont typeface="Arial" charset="0"/>
              <a:buChar char="•"/>
            </a:pPr>
            <a:r>
              <a:rPr lang="en-US" dirty="0" smtClean="0"/>
              <a:t>No need to try to predict demand</a:t>
            </a:r>
          </a:p>
          <a:p>
            <a:pPr lvl="1">
              <a:buFont typeface="Arial" charset="0"/>
              <a:buChar char="•"/>
            </a:pPr>
            <a:r>
              <a:rPr lang="en-US" dirty="0" smtClean="0"/>
              <a:t>Spin up/down on demand</a:t>
            </a:r>
          </a:p>
          <a:p>
            <a:pPr>
              <a:buFont typeface="Arial" charset="0"/>
              <a:buChar char="•"/>
            </a:pPr>
            <a:r>
              <a:rPr lang="en-US" dirty="0" smtClean="0"/>
              <a:t>Storage</a:t>
            </a:r>
          </a:p>
          <a:p>
            <a:pPr lvl="1">
              <a:buFont typeface="Arial" charset="0"/>
              <a:buChar char="•"/>
            </a:pPr>
            <a:r>
              <a:rPr lang="en-US" dirty="0" smtClean="0"/>
              <a:t>Tables</a:t>
            </a:r>
          </a:p>
          <a:p>
            <a:pPr lvl="2">
              <a:buFont typeface="Arial" charset="0"/>
              <a:buChar char="•"/>
            </a:pPr>
            <a:r>
              <a:rPr lang="en-US" dirty="0" err="1" smtClean="0"/>
              <a:t>Terrabytes</a:t>
            </a:r>
            <a:r>
              <a:rPr lang="en-US" dirty="0" smtClean="0"/>
              <a:t> of data</a:t>
            </a:r>
          </a:p>
          <a:p>
            <a:pPr lvl="2">
              <a:buFont typeface="Arial" charset="0"/>
              <a:buChar char="•"/>
            </a:pPr>
            <a:r>
              <a:rPr lang="en-US" dirty="0" smtClean="0"/>
              <a:t>Horizontal partitioning</a:t>
            </a:r>
          </a:p>
          <a:p>
            <a:pPr lvl="1">
              <a:buFont typeface="Arial" charset="0"/>
              <a:buChar char="•"/>
            </a:pPr>
            <a:r>
              <a:rPr lang="en-US" dirty="0" smtClean="0"/>
              <a:t>Blobs</a:t>
            </a:r>
            <a:endParaRPr lang="en-US" dirty="0"/>
          </a:p>
        </p:txBody>
      </p:sp>
      <p:sp>
        <p:nvSpPr>
          <p:cNvPr id="4" name="Slide Number Placeholder 3"/>
          <p:cNvSpPr>
            <a:spLocks noGrp="1"/>
          </p:cNvSpPr>
          <p:nvPr>
            <p:ph type="sldNum" sz="quarter" idx="10"/>
          </p:nvPr>
        </p:nvSpPr>
        <p:spPr/>
        <p:txBody>
          <a:bodyPr/>
          <a:lstStyle/>
          <a:p>
            <a:fld id="{EC6623C6-D4F3-492D-A0B7-95286DA47560}" type="slidenum">
              <a:rPr lang="en-US" smtClean="0"/>
              <a:pPr/>
              <a:t>12</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charset="0"/>
              <a:buChar char="•"/>
            </a:pPr>
            <a:r>
              <a:rPr lang="en-US" dirty="0" smtClean="0"/>
              <a:t>This is interesting</a:t>
            </a:r>
          </a:p>
          <a:p>
            <a:pPr lvl="1">
              <a:buFont typeface="Arial" charset="0"/>
              <a:buChar char="•"/>
            </a:pPr>
            <a:r>
              <a:rPr lang="en-US" dirty="0" smtClean="0"/>
              <a:t>You</a:t>
            </a:r>
            <a:r>
              <a:rPr lang="en-US" baseline="0" dirty="0" smtClean="0"/>
              <a:t> might mistake this for meaning that an individual node is reliable</a:t>
            </a:r>
          </a:p>
          <a:p>
            <a:pPr lvl="2">
              <a:buFont typeface="Arial" charset="0"/>
              <a:buChar char="•"/>
            </a:pPr>
            <a:r>
              <a:rPr lang="en-US" baseline="0" dirty="0" smtClean="0"/>
              <a:t>Like it or not, many, many applications are written with this assumption</a:t>
            </a:r>
          </a:p>
          <a:p>
            <a:pPr lvl="2">
              <a:buFont typeface="Arial" charset="0"/>
              <a:buChar char="•"/>
            </a:pPr>
            <a:r>
              <a:rPr lang="en-US" baseline="0" dirty="0" smtClean="0"/>
              <a:t>Azure is quite different.  The assumption is that a given node, rack, router, load balancer, etc. will go down.</a:t>
            </a:r>
          </a:p>
          <a:p>
            <a:pPr lvl="1">
              <a:buFont typeface="Arial" charset="0"/>
              <a:buChar char="•"/>
            </a:pPr>
            <a:r>
              <a:rPr lang="en-US" baseline="0" dirty="0" smtClean="0"/>
              <a:t>What reliability means to Azure is that </a:t>
            </a:r>
          </a:p>
          <a:p>
            <a:pPr lvl="2">
              <a:buFont typeface="Arial" charset="0"/>
              <a:buChar char="•"/>
            </a:pPr>
            <a:r>
              <a:rPr lang="en-US" baseline="0" dirty="0" smtClean="0"/>
              <a:t>From a service hosting perspective</a:t>
            </a:r>
          </a:p>
          <a:p>
            <a:pPr lvl="3">
              <a:buFont typeface="Arial" charset="0"/>
              <a:buChar char="•"/>
            </a:pPr>
            <a:r>
              <a:rPr lang="en-US" baseline="0" dirty="0" smtClean="0"/>
              <a:t>If you follow certain guidelines, your application will be reliable given that these failures occur</a:t>
            </a:r>
          </a:p>
          <a:p>
            <a:pPr lvl="2">
              <a:buFont typeface="Arial" charset="0"/>
              <a:buChar char="•"/>
            </a:pPr>
            <a:r>
              <a:rPr lang="en-US" baseline="0" dirty="0" smtClean="0"/>
              <a:t>Data perspective</a:t>
            </a:r>
          </a:p>
          <a:p>
            <a:pPr lvl="3">
              <a:buFont typeface="Arial" charset="0"/>
              <a:buChar char="•"/>
            </a:pPr>
            <a:r>
              <a:rPr lang="en-US" baseline="0" dirty="0" smtClean="0"/>
              <a:t>There are really no guidelines.</a:t>
            </a:r>
          </a:p>
          <a:p>
            <a:pPr lvl="3">
              <a:buFont typeface="Arial" charset="0"/>
              <a:buChar char="•"/>
            </a:pPr>
            <a:r>
              <a:rPr lang="en-US" baseline="0" dirty="0" smtClean="0"/>
              <a:t>Your data will be available</a:t>
            </a:r>
          </a:p>
          <a:p>
            <a:pPr lvl="4">
              <a:buFont typeface="Arial" charset="0"/>
              <a:buChar char="•"/>
            </a:pPr>
            <a:r>
              <a:rPr lang="en-US" baseline="0" dirty="0" smtClean="0"/>
              <a:t>Written in 3 places when you persist it</a:t>
            </a:r>
          </a:p>
          <a:p>
            <a:pPr lvl="4">
              <a:buFont typeface="Arial" charset="0"/>
              <a:buChar char="•"/>
            </a:pPr>
            <a:r>
              <a:rPr lang="en-US" baseline="0" dirty="0" smtClean="0"/>
              <a:t>Your data will be served off a different node</a:t>
            </a:r>
            <a:endParaRPr lang="en-US" dirty="0"/>
          </a:p>
        </p:txBody>
      </p:sp>
      <p:sp>
        <p:nvSpPr>
          <p:cNvPr id="4" name="Slide Number Placeholder 3"/>
          <p:cNvSpPr>
            <a:spLocks noGrp="1"/>
          </p:cNvSpPr>
          <p:nvPr>
            <p:ph type="sldNum" sz="quarter" idx="10"/>
          </p:nvPr>
        </p:nvSpPr>
        <p:spPr/>
        <p:txBody>
          <a:bodyPr/>
          <a:lstStyle/>
          <a:p>
            <a:fld id="{EC6623C6-D4F3-492D-A0B7-95286DA47560}" type="slidenum">
              <a:rPr lang="en-US" smtClean="0"/>
              <a:pPr/>
              <a:t>14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charset="0"/>
              <a:buChar char="•"/>
            </a:pPr>
            <a:r>
              <a:rPr lang="en-US" dirty="0" smtClean="0"/>
              <a:t>Again, your data is written</a:t>
            </a:r>
            <a:r>
              <a:rPr lang="en-US" baseline="0" dirty="0" smtClean="0"/>
              <a:t> in 3 places.</a:t>
            </a:r>
          </a:p>
          <a:p>
            <a:pPr>
              <a:buFont typeface="Arial" charset="0"/>
              <a:buChar char="•"/>
            </a:pPr>
            <a:r>
              <a:rPr lang="en-US" baseline="0" dirty="0" smtClean="0"/>
              <a:t>If one node blows up, it exists in 2 other places.  A third replica will shortly be created</a:t>
            </a:r>
            <a:endParaRPr lang="en-US" dirty="0"/>
          </a:p>
        </p:txBody>
      </p:sp>
      <p:sp>
        <p:nvSpPr>
          <p:cNvPr id="4" name="Slide Number Placeholder 3"/>
          <p:cNvSpPr>
            <a:spLocks noGrp="1"/>
          </p:cNvSpPr>
          <p:nvPr>
            <p:ph type="sldNum" sz="quarter" idx="10"/>
          </p:nvPr>
        </p:nvSpPr>
        <p:spPr/>
        <p:txBody>
          <a:bodyPr/>
          <a:lstStyle/>
          <a:p>
            <a:fld id="{EC6623C6-D4F3-492D-A0B7-95286DA47560}" type="slidenum">
              <a:rPr lang="en-US" smtClean="0"/>
              <a:pPr/>
              <a:t>15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Typical</a:t>
            </a:r>
            <a:r>
              <a:rPr lang="en-US" baseline="0" dirty="0" smtClean="0"/>
              <a:t> OS</a:t>
            </a:r>
          </a:p>
          <a:p>
            <a:pPr>
              <a:buFont typeface="Arial" charset="0"/>
              <a:buChar char="•"/>
            </a:pPr>
            <a:r>
              <a:rPr lang="en-US" baseline="0" dirty="0" smtClean="0"/>
              <a:t>Manages memory</a:t>
            </a:r>
          </a:p>
          <a:p>
            <a:pPr>
              <a:buFont typeface="Arial" charset="0"/>
              <a:buChar char="•"/>
            </a:pPr>
            <a:r>
              <a:rPr lang="en-US" baseline="0" dirty="0" smtClean="0"/>
              <a:t>Schedules tasks</a:t>
            </a:r>
          </a:p>
          <a:p>
            <a:pPr>
              <a:buFont typeface="Arial" charset="0"/>
              <a:buChar char="•"/>
            </a:pPr>
            <a:r>
              <a:rPr lang="en-US" baseline="0" dirty="0" smtClean="0"/>
              <a:t>Abstracts away hardware</a:t>
            </a:r>
          </a:p>
          <a:p>
            <a:pPr>
              <a:buFont typeface="Arial" charset="0"/>
              <a:buChar char="•"/>
            </a:pPr>
            <a:endParaRPr lang="en-US" dirty="0"/>
          </a:p>
        </p:txBody>
      </p:sp>
      <p:sp>
        <p:nvSpPr>
          <p:cNvPr id="4" name="Slide Number Placeholder 3"/>
          <p:cNvSpPr>
            <a:spLocks noGrp="1"/>
          </p:cNvSpPr>
          <p:nvPr>
            <p:ph type="sldNum" sz="quarter" idx="10"/>
          </p:nvPr>
        </p:nvSpPr>
        <p:spPr/>
        <p:txBody>
          <a:bodyPr/>
          <a:lstStyle/>
          <a:p>
            <a:fld id="{EC6623C6-D4F3-492D-A0B7-95286DA47560}" type="slidenum">
              <a:rPr lang="en-US" smtClean="0"/>
              <a:pPr/>
              <a:t>18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Local resources = local storage </a:t>
            </a:r>
            <a:endParaRPr lang="en-US" dirty="0"/>
          </a:p>
        </p:txBody>
      </p:sp>
      <p:sp>
        <p:nvSpPr>
          <p:cNvPr id="4" name="Slide Number Placeholder 3"/>
          <p:cNvSpPr>
            <a:spLocks noGrp="1"/>
          </p:cNvSpPr>
          <p:nvPr>
            <p:ph type="sldNum" sz="quarter" idx="10"/>
          </p:nvPr>
        </p:nvSpPr>
        <p:spPr/>
        <p:txBody>
          <a:bodyPr/>
          <a:lstStyle/>
          <a:p>
            <a:fld id="{EC6623C6-D4F3-492D-A0B7-95286DA47560}" type="slidenum">
              <a:rPr lang="en-US" smtClean="0"/>
              <a:pPr/>
              <a:t>20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charset="0"/>
              <a:buChar char="•"/>
            </a:pPr>
            <a:r>
              <a:rPr lang="en-US" dirty="0" smtClean="0"/>
              <a:t>Fault domain</a:t>
            </a:r>
          </a:p>
          <a:p>
            <a:pPr lvl="1">
              <a:buFont typeface="Arial" charset="0"/>
              <a:buChar char="•"/>
            </a:pPr>
            <a:r>
              <a:rPr lang="en-US" dirty="0" smtClean="0"/>
              <a:t>You can think of</a:t>
            </a:r>
            <a:r>
              <a:rPr lang="en-US" baseline="0" dirty="0" smtClean="0"/>
              <a:t> a fault domain as a physical unit of failure</a:t>
            </a:r>
          </a:p>
          <a:p>
            <a:pPr lvl="1">
              <a:buFont typeface="Arial" charset="0"/>
              <a:buChar char="•"/>
            </a:pPr>
            <a:r>
              <a:rPr lang="en-US" baseline="0" dirty="0" smtClean="0"/>
              <a:t>There is no clear documentation on MS website, but it is probably best thought of as a rack</a:t>
            </a:r>
          </a:p>
          <a:p>
            <a:pPr lvl="1">
              <a:buFont typeface="Arial" charset="0"/>
              <a:buChar char="•"/>
            </a:pPr>
            <a:r>
              <a:rPr lang="en-US" baseline="0" dirty="0" smtClean="0"/>
              <a:t>It is also not documented (or at least I couldn’t find it) what the default number of fault domains are, but it is between 3 and 5</a:t>
            </a:r>
          </a:p>
          <a:p>
            <a:pPr lvl="1">
              <a:buFont typeface="Arial" charset="0"/>
              <a:buChar char="•"/>
            </a:pPr>
            <a:r>
              <a:rPr lang="en-US" baseline="0" dirty="0" smtClean="0"/>
              <a:t>Having your data stored across fault domains means that no single point of failure can cause you to lose your data</a:t>
            </a:r>
          </a:p>
          <a:p>
            <a:pPr>
              <a:buFont typeface="Arial" charset="0"/>
              <a:buChar char="•"/>
            </a:pPr>
            <a:r>
              <a:rPr lang="en-US" baseline="0" dirty="0" smtClean="0"/>
              <a:t>Upgrade Domain</a:t>
            </a:r>
          </a:p>
          <a:p>
            <a:pPr lvl="1">
              <a:buFont typeface="Arial" charset="0"/>
              <a:buChar char="•"/>
            </a:pPr>
            <a:r>
              <a:rPr lang="en-US" baseline="0" dirty="0" smtClean="0"/>
              <a:t>Logical unit of upgrade</a:t>
            </a:r>
          </a:p>
          <a:p>
            <a:pPr lvl="1">
              <a:buFont typeface="Arial" charset="0"/>
              <a:buChar char="•"/>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EC6623C6-D4F3-492D-A0B7-95286DA47560}" type="slidenum">
              <a:rPr lang="en-US" smtClean="0"/>
              <a:pPr/>
              <a:t>21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VM Role </a:t>
            </a:r>
          </a:p>
          <a:p>
            <a:pPr>
              <a:buFont typeface="Arial" charset="0"/>
              <a:buChar char="•"/>
            </a:pPr>
            <a:r>
              <a:rPr lang="en-US" dirty="0" smtClean="0"/>
              <a:t>You create the Windows Server 2008 R2 VHD image</a:t>
            </a:r>
          </a:p>
          <a:p>
            <a:pPr>
              <a:buFont typeface="Arial" charset="0"/>
              <a:buChar char="•"/>
            </a:pPr>
            <a:r>
              <a:rPr lang="en-US" dirty="0" smtClean="0"/>
              <a:t>Upload it to Azure</a:t>
            </a:r>
          </a:p>
          <a:p>
            <a:pPr>
              <a:buFont typeface="Arial" charset="0"/>
              <a:buChar char="•"/>
            </a:pPr>
            <a:r>
              <a:rPr lang="en-US" dirty="0" smtClean="0"/>
              <a:t>This VHD can be loaded</a:t>
            </a:r>
            <a:r>
              <a:rPr lang="en-US" baseline="0" dirty="0" smtClean="0"/>
              <a:t> on demand into a VM Rule</a:t>
            </a:r>
            <a:endParaRPr lang="en-US" dirty="0"/>
          </a:p>
        </p:txBody>
      </p:sp>
      <p:sp>
        <p:nvSpPr>
          <p:cNvPr id="4" name="Slide Number Placeholder 3"/>
          <p:cNvSpPr>
            <a:spLocks noGrp="1"/>
          </p:cNvSpPr>
          <p:nvPr>
            <p:ph type="sldNum" sz="quarter" idx="10"/>
          </p:nvPr>
        </p:nvSpPr>
        <p:spPr/>
        <p:txBody>
          <a:bodyPr/>
          <a:lstStyle/>
          <a:p>
            <a:fld id="{EC6623C6-D4F3-492D-A0B7-95286DA47560}" type="slidenum">
              <a:rPr lang="en-US" smtClean="0"/>
              <a:pPr/>
              <a:t>22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9" name="Picture 8" descr="deveducate-white.png"/>
          <p:cNvPicPr>
            <a:picLocks noChangeAspect="1"/>
          </p:cNvPicPr>
          <p:nvPr/>
        </p:nvPicPr>
        <p:blipFill>
          <a:blip r:embed="rId2" cstate="print"/>
          <a:stretch>
            <a:fillRect/>
          </a:stretch>
        </p:blipFill>
        <p:spPr>
          <a:xfrm>
            <a:off x="5257800" y="5951220"/>
            <a:ext cx="3730650" cy="830580"/>
          </a:xfrm>
          <a:prstGeom prst="rect">
            <a:avLst/>
          </a:prstGeom>
        </p:spPr>
      </p:pic>
      <p:sp>
        <p:nvSpPr>
          <p:cNvPr id="10" name="Title 1"/>
          <p:cNvSpPr>
            <a:spLocks noGrp="1"/>
          </p:cNvSpPr>
          <p:nvPr>
            <p:ph type="ctrTitle"/>
          </p:nvPr>
        </p:nvSpPr>
        <p:spPr>
          <a:xfrm>
            <a:off x="730250" y="1226541"/>
            <a:ext cx="7681913" cy="1523495"/>
          </a:xfrm>
        </p:spPr>
        <p:txBody>
          <a:bodyPr>
            <a:normAutofit/>
          </a:bodyPr>
          <a:lstStyle>
            <a:lvl1pPr>
              <a:defRPr sz="5400" b="0" baseline="0">
                <a:gradFill>
                  <a:gsLst>
                    <a:gs pos="0">
                      <a:srgbClr val="24506E"/>
                    </a:gs>
                    <a:gs pos="100000">
                      <a:srgbClr val="452A46"/>
                    </a:gs>
                  </a:gsLst>
                  <a:lin ang="5400000" scaled="0"/>
                </a:gradFill>
                <a:latin typeface="Segoe UI Semibold" pitchFamily="34" charset="0"/>
              </a:defRPr>
            </a:lvl1pPr>
          </a:lstStyle>
          <a:p>
            <a:r>
              <a:rPr lang="en-US" smtClean="0"/>
              <a:t>Click to edit Master title style</a:t>
            </a:r>
            <a:endParaRPr lang="en-US" dirty="0"/>
          </a:p>
        </p:txBody>
      </p:sp>
      <p:sp>
        <p:nvSpPr>
          <p:cNvPr id="11" name="Subtitle 2"/>
          <p:cNvSpPr>
            <a:spLocks noGrp="1"/>
          </p:cNvSpPr>
          <p:nvPr>
            <p:ph type="subTitle" idx="1" hasCustomPrompt="1"/>
          </p:nvPr>
        </p:nvSpPr>
        <p:spPr>
          <a:xfrm>
            <a:off x="730249" y="2808378"/>
            <a:ext cx="7681913" cy="461665"/>
          </a:xfrm>
        </p:spPr>
        <p:txBody>
          <a:bodyPr/>
          <a:lstStyle>
            <a:lvl1pPr>
              <a:buNone/>
              <a:defRPr/>
            </a:lvl1pPr>
          </a:lstStyle>
          <a:p>
            <a:r>
              <a:rPr lang="en-US" dirty="0" smtClean="0"/>
              <a:t> </a:t>
            </a:r>
            <a:endParaRPr lang="en-US" dirty="0"/>
          </a:p>
        </p:txBody>
      </p:sp>
      <p:pic>
        <p:nvPicPr>
          <p:cNvPr id="13" name="Picture 12" descr="bg_header.png"/>
          <p:cNvPicPr>
            <a:picLocks noChangeAspect="1"/>
          </p:cNvPicPr>
          <p:nvPr/>
        </p:nvPicPr>
        <p:blipFill>
          <a:blip r:embed="rId3" cstate="print"/>
          <a:stretch>
            <a:fillRect/>
          </a:stretch>
        </p:blipFill>
        <p:spPr>
          <a:xfrm>
            <a:off x="0" y="0"/>
            <a:ext cx="9144000" cy="884501"/>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pic>
        <p:nvPicPr>
          <p:cNvPr id="7" name="Picture 6" descr="bg_header.png"/>
          <p:cNvPicPr>
            <a:picLocks noChangeAspect="1"/>
          </p:cNvPicPr>
          <p:nvPr/>
        </p:nvPicPr>
        <p:blipFill>
          <a:blip r:embed="rId2" cstate="print"/>
          <a:stretch>
            <a:fillRect/>
          </a:stretch>
        </p:blipFill>
        <p:spPr>
          <a:xfrm>
            <a:off x="0" y="6172200"/>
            <a:ext cx="9144000" cy="685800"/>
          </a:xfrm>
          <a:prstGeom prst="rect">
            <a:avLst/>
          </a:prstGeom>
        </p:spPr>
      </p:pic>
      <p:pic>
        <p:nvPicPr>
          <p:cNvPr id="8" name="Picture 7" descr="deveducate-white-color.png"/>
          <p:cNvPicPr>
            <a:picLocks noChangeAspect="1"/>
          </p:cNvPicPr>
          <p:nvPr/>
        </p:nvPicPr>
        <p:blipFill>
          <a:blip r:embed="rId3" cstate="print"/>
          <a:stretch>
            <a:fillRect/>
          </a:stretch>
        </p:blipFill>
        <p:spPr>
          <a:xfrm>
            <a:off x="304800" y="6248400"/>
            <a:ext cx="2667000" cy="527429"/>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pic>
        <p:nvPicPr>
          <p:cNvPr id="7" name="Picture 6" descr="bg_header.png"/>
          <p:cNvPicPr>
            <a:picLocks noChangeAspect="1"/>
          </p:cNvPicPr>
          <p:nvPr/>
        </p:nvPicPr>
        <p:blipFill>
          <a:blip r:embed="rId2" cstate="print"/>
          <a:stretch>
            <a:fillRect/>
          </a:stretch>
        </p:blipFill>
        <p:spPr>
          <a:xfrm>
            <a:off x="0" y="6172200"/>
            <a:ext cx="9144000" cy="685800"/>
          </a:xfrm>
          <a:prstGeom prst="rect">
            <a:avLst/>
          </a:prstGeom>
        </p:spPr>
      </p:pic>
      <p:pic>
        <p:nvPicPr>
          <p:cNvPr id="8" name="Picture 7" descr="deveducate-white-color.png"/>
          <p:cNvPicPr>
            <a:picLocks noChangeAspect="1"/>
          </p:cNvPicPr>
          <p:nvPr/>
        </p:nvPicPr>
        <p:blipFill>
          <a:blip r:embed="rId3" cstate="print"/>
          <a:stretch>
            <a:fillRect/>
          </a:stretch>
        </p:blipFill>
        <p:spPr>
          <a:xfrm>
            <a:off x="304800" y="6248400"/>
            <a:ext cx="2667000" cy="527429"/>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pic>
        <p:nvPicPr>
          <p:cNvPr id="8" name="Picture 7" descr="bg_header.png"/>
          <p:cNvPicPr>
            <a:picLocks noChangeAspect="1"/>
          </p:cNvPicPr>
          <p:nvPr/>
        </p:nvPicPr>
        <p:blipFill>
          <a:blip r:embed="rId2" cstate="print"/>
          <a:stretch>
            <a:fillRect/>
          </a:stretch>
        </p:blipFill>
        <p:spPr>
          <a:xfrm>
            <a:off x="0" y="6172200"/>
            <a:ext cx="9144000" cy="685800"/>
          </a:xfrm>
          <a:prstGeom prst="rect">
            <a:avLst/>
          </a:prstGeom>
        </p:spPr>
      </p:pic>
      <p:pic>
        <p:nvPicPr>
          <p:cNvPr id="9" name="Picture 8" descr="deveducate-white-color.png"/>
          <p:cNvPicPr>
            <a:picLocks noChangeAspect="1"/>
          </p:cNvPicPr>
          <p:nvPr/>
        </p:nvPicPr>
        <p:blipFill>
          <a:blip r:embed="rId3" cstate="print"/>
          <a:stretch>
            <a:fillRect/>
          </a:stretch>
        </p:blipFill>
        <p:spPr>
          <a:xfrm>
            <a:off x="304800" y="6248400"/>
            <a:ext cx="2667000" cy="527429"/>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pic>
        <p:nvPicPr>
          <p:cNvPr id="10" name="Picture 9" descr="bg_header.png"/>
          <p:cNvPicPr>
            <a:picLocks noChangeAspect="1"/>
          </p:cNvPicPr>
          <p:nvPr/>
        </p:nvPicPr>
        <p:blipFill>
          <a:blip r:embed="rId2" cstate="print"/>
          <a:stretch>
            <a:fillRect/>
          </a:stretch>
        </p:blipFill>
        <p:spPr>
          <a:xfrm>
            <a:off x="0" y="6172200"/>
            <a:ext cx="9144000" cy="685800"/>
          </a:xfrm>
          <a:prstGeom prst="rect">
            <a:avLst/>
          </a:prstGeom>
        </p:spPr>
      </p:pic>
      <p:pic>
        <p:nvPicPr>
          <p:cNvPr id="11" name="Picture 10" descr="deveducate-white-color.png"/>
          <p:cNvPicPr>
            <a:picLocks noChangeAspect="1"/>
          </p:cNvPicPr>
          <p:nvPr/>
        </p:nvPicPr>
        <p:blipFill>
          <a:blip r:embed="rId3" cstate="print"/>
          <a:stretch>
            <a:fillRect/>
          </a:stretch>
        </p:blipFill>
        <p:spPr>
          <a:xfrm>
            <a:off x="304800" y="6248400"/>
            <a:ext cx="2667000" cy="527429"/>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pic>
        <p:nvPicPr>
          <p:cNvPr id="6" name="Picture 5" descr="bg_header.png"/>
          <p:cNvPicPr>
            <a:picLocks noChangeAspect="1"/>
          </p:cNvPicPr>
          <p:nvPr/>
        </p:nvPicPr>
        <p:blipFill>
          <a:blip r:embed="rId2" cstate="print"/>
          <a:stretch>
            <a:fillRect/>
          </a:stretch>
        </p:blipFill>
        <p:spPr>
          <a:xfrm>
            <a:off x="0" y="6172200"/>
            <a:ext cx="9144000" cy="685800"/>
          </a:xfrm>
          <a:prstGeom prst="rect">
            <a:avLst/>
          </a:prstGeom>
        </p:spPr>
      </p:pic>
      <p:pic>
        <p:nvPicPr>
          <p:cNvPr id="7" name="Picture 6" descr="deveducate-white-color.png"/>
          <p:cNvPicPr>
            <a:picLocks noChangeAspect="1"/>
          </p:cNvPicPr>
          <p:nvPr/>
        </p:nvPicPr>
        <p:blipFill>
          <a:blip r:embed="rId3" cstate="print"/>
          <a:stretch>
            <a:fillRect/>
          </a:stretch>
        </p:blipFill>
        <p:spPr>
          <a:xfrm>
            <a:off x="304800" y="6248400"/>
            <a:ext cx="2667000" cy="527429"/>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pic>
        <p:nvPicPr>
          <p:cNvPr id="5" name="Picture 4" descr="bg_header.png"/>
          <p:cNvPicPr>
            <a:picLocks noChangeAspect="1"/>
          </p:cNvPicPr>
          <p:nvPr/>
        </p:nvPicPr>
        <p:blipFill>
          <a:blip r:embed="rId2" cstate="print"/>
          <a:stretch>
            <a:fillRect/>
          </a:stretch>
        </p:blipFill>
        <p:spPr>
          <a:xfrm>
            <a:off x="0" y="6172200"/>
            <a:ext cx="9144000" cy="685800"/>
          </a:xfrm>
          <a:prstGeom prst="rect">
            <a:avLst/>
          </a:prstGeom>
        </p:spPr>
      </p:pic>
      <p:pic>
        <p:nvPicPr>
          <p:cNvPr id="6" name="Picture 5" descr="deveducate-white-color.png"/>
          <p:cNvPicPr>
            <a:picLocks noChangeAspect="1"/>
          </p:cNvPicPr>
          <p:nvPr/>
        </p:nvPicPr>
        <p:blipFill>
          <a:blip r:embed="rId3" cstate="print"/>
          <a:stretch>
            <a:fillRect/>
          </a:stretch>
        </p:blipFill>
        <p:spPr>
          <a:xfrm>
            <a:off x="304800" y="6248400"/>
            <a:ext cx="2667000" cy="527429"/>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pic>
        <p:nvPicPr>
          <p:cNvPr id="8" name="Picture 7" descr="bg_header.png"/>
          <p:cNvPicPr>
            <a:picLocks noChangeAspect="1"/>
          </p:cNvPicPr>
          <p:nvPr/>
        </p:nvPicPr>
        <p:blipFill>
          <a:blip r:embed="rId2" cstate="print"/>
          <a:stretch>
            <a:fillRect/>
          </a:stretch>
        </p:blipFill>
        <p:spPr>
          <a:xfrm>
            <a:off x="0" y="6172200"/>
            <a:ext cx="9144000" cy="685800"/>
          </a:xfrm>
          <a:prstGeom prst="rect">
            <a:avLst/>
          </a:prstGeom>
        </p:spPr>
      </p:pic>
      <p:pic>
        <p:nvPicPr>
          <p:cNvPr id="9" name="Picture 8" descr="deveducate-white-color.png"/>
          <p:cNvPicPr>
            <a:picLocks noChangeAspect="1"/>
          </p:cNvPicPr>
          <p:nvPr/>
        </p:nvPicPr>
        <p:blipFill>
          <a:blip r:embed="rId3" cstate="print"/>
          <a:stretch>
            <a:fillRect/>
          </a:stretch>
        </p:blipFill>
        <p:spPr>
          <a:xfrm>
            <a:off x="304800" y="6248400"/>
            <a:ext cx="2667000" cy="527429"/>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pic>
        <p:nvPicPr>
          <p:cNvPr id="8" name="Picture 7" descr="bg_header.png"/>
          <p:cNvPicPr>
            <a:picLocks noChangeAspect="1"/>
          </p:cNvPicPr>
          <p:nvPr/>
        </p:nvPicPr>
        <p:blipFill>
          <a:blip r:embed="rId2" cstate="print"/>
          <a:stretch>
            <a:fillRect/>
          </a:stretch>
        </p:blipFill>
        <p:spPr>
          <a:xfrm>
            <a:off x="0" y="6172200"/>
            <a:ext cx="9144000" cy="685800"/>
          </a:xfrm>
          <a:prstGeom prst="rect">
            <a:avLst/>
          </a:prstGeom>
        </p:spPr>
      </p:pic>
      <p:pic>
        <p:nvPicPr>
          <p:cNvPr id="9" name="Picture 8" descr="deveducate-white-color.png"/>
          <p:cNvPicPr>
            <a:picLocks noChangeAspect="1"/>
          </p:cNvPicPr>
          <p:nvPr/>
        </p:nvPicPr>
        <p:blipFill>
          <a:blip r:embed="rId3" cstate="print"/>
          <a:stretch>
            <a:fillRect/>
          </a:stretch>
        </p:blipFill>
        <p:spPr>
          <a:xfrm>
            <a:off x="304800" y="6248400"/>
            <a:ext cx="2667000" cy="527429"/>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en.wikipedia.org/wiki/Scalability"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en.wikipedia.org/wiki/Reliability_(engineering)"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en.wikipedia.org/wiki/Durability_(database_systems)"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azureinaday.com/"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msdn.microsoft.com/en-us/library/dd320275.aspx"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Windows Azure</a:t>
            </a:r>
            <a:endParaRPr lang="en-US" dirty="0"/>
          </a:p>
        </p:txBody>
      </p:sp>
      <p:sp>
        <p:nvSpPr>
          <p:cNvPr id="3" name="Subtitle 2"/>
          <p:cNvSpPr>
            <a:spLocks noGrp="1"/>
          </p:cNvSpPr>
          <p:nvPr>
            <p:ph type="subTitle" idx="1"/>
          </p:nvPr>
        </p:nvSpPr>
        <p:spPr/>
        <p:txBody>
          <a:bodyPr>
            <a:normAutofit fontScale="55000" lnSpcReduction="20000"/>
          </a:bodyPr>
          <a:lstStyle/>
          <a:p>
            <a:r>
              <a:rPr lang="en-US" sz="4900" dirty="0" smtClean="0">
                <a:gradFill>
                  <a:gsLst>
                    <a:gs pos="0">
                      <a:srgbClr val="24506E"/>
                    </a:gs>
                    <a:gs pos="100000">
                      <a:srgbClr val="452A46"/>
                    </a:gs>
                  </a:gsLst>
                  <a:lin ang="5400000" scaled="0"/>
                </a:gradFill>
                <a:latin typeface="Segoe UI Semibold" pitchFamily="34" charset="0"/>
                <a:ea typeface="+mj-ea"/>
                <a:cs typeface="+mj-cs"/>
              </a:rPr>
              <a:t>Windows Azure Overview</a:t>
            </a:r>
            <a:endParaRPr lang="en-US" sz="4900" dirty="0">
              <a:gradFill>
                <a:gsLst>
                  <a:gs pos="0">
                    <a:srgbClr val="24506E"/>
                  </a:gs>
                  <a:gs pos="100000">
                    <a:srgbClr val="452A46"/>
                  </a:gs>
                </a:gsLst>
                <a:lin ang="5400000" scaled="0"/>
              </a:gradFill>
              <a:latin typeface="Segoe UI Semibold" pitchFamily="34" charset="0"/>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2819400"/>
            <a:ext cx="8077200" cy="533400"/>
          </a:xfrm>
          <a:prstGeom prst="roundRect">
            <a:avLst/>
          </a:prstGeom>
          <a:gradFill>
            <a:gsLst>
              <a:gs pos="0">
                <a:schemeClr val="accent1">
                  <a:lumMod val="20000"/>
                  <a:lumOff val="80000"/>
                </a:schemeClr>
              </a:gs>
              <a:gs pos="71000">
                <a:schemeClr val="accent1">
                  <a:lumMod val="20000"/>
                  <a:lumOff val="80000"/>
                </a:schemeClr>
              </a:gs>
              <a:gs pos="100000">
                <a:schemeClr val="accent1">
                  <a:lumMod val="60000"/>
                  <a:lumOff val="40000"/>
                </a:schemeClr>
              </a:gs>
            </a:gsLst>
            <a:lin ang="5400000" scaled="0"/>
          </a:gra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smtClean="0"/>
              <a:t>Windows Azure Overview: Agenda</a:t>
            </a:r>
            <a:endParaRPr lang="en-US" dirty="0"/>
          </a:p>
        </p:txBody>
      </p:sp>
      <p:sp>
        <p:nvSpPr>
          <p:cNvPr id="3" name="Content Placeholder 2"/>
          <p:cNvSpPr>
            <a:spLocks noGrp="1"/>
          </p:cNvSpPr>
          <p:nvPr>
            <p:ph idx="1"/>
          </p:nvPr>
        </p:nvSpPr>
        <p:spPr/>
        <p:txBody>
          <a:bodyPr/>
          <a:lstStyle/>
          <a:p>
            <a:pPr>
              <a:buNone/>
            </a:pPr>
            <a:endParaRPr lang="en-US" dirty="0" smtClean="0"/>
          </a:p>
          <a:p>
            <a:pPr marL="514350" indent="-514350">
              <a:buFont typeface="+mj-lt"/>
              <a:buAutoNum type="arabicPeriod"/>
            </a:pPr>
            <a:r>
              <a:rPr lang="en-US" dirty="0" smtClean="0"/>
              <a:t>Windows Azure at 50,000 feet</a:t>
            </a:r>
          </a:p>
          <a:p>
            <a:pPr marL="514350" indent="-514350">
              <a:buFont typeface="+mj-lt"/>
              <a:buAutoNum type="arabicPeriod"/>
            </a:pPr>
            <a:r>
              <a:rPr lang="en-US" dirty="0" smtClean="0"/>
              <a:t>Why should you care about Windows Azure</a:t>
            </a:r>
          </a:p>
          <a:p>
            <a:pPr marL="514350" indent="-514350">
              <a:buFont typeface="+mj-lt"/>
              <a:buAutoNum type="arabicPeriod"/>
            </a:pPr>
            <a:r>
              <a:rPr lang="en-US" dirty="0" smtClean="0"/>
              <a:t>Windows Azure: The cloud OS</a:t>
            </a:r>
          </a:p>
          <a:p>
            <a:pPr>
              <a:buFont typeface="Arial" charset="0"/>
              <a:buChar char="•"/>
            </a:pPr>
            <a:endParaRPr lang="en-US" dirty="0" smtClean="0"/>
          </a:p>
          <a:p>
            <a:pPr>
              <a:buFont typeface="Arial" charset="0"/>
              <a:buChar cha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1676400"/>
            <a:ext cx="8077200" cy="2514600"/>
          </a:xfrm>
          <a:prstGeom prst="roundRect">
            <a:avLst/>
          </a:prstGeom>
          <a:gradFill>
            <a:gsLst>
              <a:gs pos="0">
                <a:schemeClr val="accent1">
                  <a:lumMod val="20000"/>
                  <a:lumOff val="80000"/>
                </a:schemeClr>
              </a:gs>
              <a:gs pos="71000">
                <a:schemeClr val="accent1">
                  <a:lumMod val="20000"/>
                  <a:lumOff val="80000"/>
                </a:schemeClr>
              </a:gs>
              <a:gs pos="100000">
                <a:schemeClr val="accent1">
                  <a:lumMod val="60000"/>
                  <a:lumOff val="40000"/>
                </a:schemeClr>
              </a:gs>
            </a:gsLst>
            <a:lin ang="5400000" scaled="0"/>
          </a:gra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Why do you care?</a:t>
            </a:r>
            <a:endParaRPr lang="en-US" dirty="0"/>
          </a:p>
        </p:txBody>
      </p:sp>
      <p:sp>
        <p:nvSpPr>
          <p:cNvPr id="3" name="Content Placeholder 2"/>
          <p:cNvSpPr>
            <a:spLocks noGrp="1"/>
          </p:cNvSpPr>
          <p:nvPr>
            <p:ph idx="1"/>
          </p:nvPr>
        </p:nvSpPr>
        <p:spPr/>
        <p:txBody>
          <a:bodyPr/>
          <a:lstStyle/>
          <a:p>
            <a:r>
              <a:rPr lang="en-US" dirty="0" smtClean="0"/>
              <a:t>The “</a:t>
            </a:r>
            <a:r>
              <a:rPr lang="en-US" dirty="0" err="1" smtClean="0"/>
              <a:t>ilities</a:t>
            </a:r>
            <a:r>
              <a:rPr lang="en-US" dirty="0" smtClean="0"/>
              <a:t>”</a:t>
            </a:r>
          </a:p>
          <a:p>
            <a:pPr lvl="1"/>
            <a:r>
              <a:rPr lang="en-US" dirty="0" smtClean="0"/>
              <a:t>Scalability</a:t>
            </a:r>
          </a:p>
          <a:p>
            <a:pPr lvl="1"/>
            <a:r>
              <a:rPr lang="en-US" dirty="0" smtClean="0"/>
              <a:t>Reliability</a:t>
            </a:r>
          </a:p>
          <a:p>
            <a:pPr lvl="1"/>
            <a:r>
              <a:rPr lang="en-US" dirty="0" smtClean="0"/>
              <a:t>Durability</a:t>
            </a:r>
          </a:p>
          <a:p>
            <a:pPr lvl="1"/>
            <a:r>
              <a:rPr lang="en-US" dirty="0" smtClean="0"/>
              <a:t>Availability</a:t>
            </a:r>
          </a:p>
          <a:p>
            <a:r>
              <a:rPr lang="en-US" dirty="0" smtClean="0"/>
              <a:t>Development Environment</a:t>
            </a:r>
          </a:p>
          <a:p>
            <a:r>
              <a:rPr lang="en-US" dirty="0" smtClean="0"/>
              <a:t>Utility Computing Model</a:t>
            </a:r>
          </a:p>
          <a:p>
            <a:r>
              <a:rPr lang="en-US" dirty="0" smtClean="0"/>
              <a:t>No Administration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Scalability</a:t>
            </a:r>
            <a:endParaRPr lang="en-US" dirty="0"/>
          </a:p>
        </p:txBody>
      </p:sp>
      <p:sp>
        <p:nvSpPr>
          <p:cNvPr id="3" name="Content Placeholder 2"/>
          <p:cNvSpPr>
            <a:spLocks noGrp="1"/>
          </p:cNvSpPr>
          <p:nvPr>
            <p:ph idx="1"/>
          </p:nvPr>
        </p:nvSpPr>
        <p:spPr>
          <a:xfrm>
            <a:off x="1524000" y="1600200"/>
            <a:ext cx="6324600" cy="4525963"/>
          </a:xfrm>
        </p:spPr>
        <p:txBody>
          <a:bodyPr/>
          <a:lstStyle/>
          <a:p>
            <a:pPr>
              <a:buNone/>
            </a:pPr>
            <a:r>
              <a:rPr lang="en-US" i="1" dirty="0" smtClean="0"/>
              <a:t>“…the ability of a system, network, or process, to handle growing amounts of work in a graceful manner or its ability to be enlarged to accommodate that growth”</a:t>
            </a:r>
          </a:p>
          <a:p>
            <a:pPr>
              <a:buNone/>
            </a:pPr>
            <a:r>
              <a:rPr lang="en-US" dirty="0" smtClean="0"/>
              <a:t>	- </a:t>
            </a:r>
            <a:r>
              <a:rPr lang="en-US" dirty="0" smtClean="0">
                <a:hlinkClick r:id="rId3"/>
              </a:rPr>
              <a:t>Wikipedia.org</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Scale Up/Down to meet demand</a:t>
            </a:r>
            <a:endParaRPr lang="en-US" dirty="0"/>
          </a:p>
        </p:txBody>
      </p:sp>
      <p:sp>
        <p:nvSpPr>
          <p:cNvPr id="3" name="Content Placeholder 2"/>
          <p:cNvSpPr>
            <a:spLocks noGrp="1"/>
          </p:cNvSpPr>
          <p:nvPr>
            <p:ph idx="1"/>
          </p:nvPr>
        </p:nvSpPr>
        <p:spPr/>
        <p:txBody>
          <a:bodyPr/>
          <a:lstStyle/>
          <a:p>
            <a:r>
              <a:rPr lang="en-US" dirty="0" smtClean="0"/>
              <a:t>Start-ups</a:t>
            </a:r>
          </a:p>
          <a:p>
            <a:r>
              <a:rPr lang="en-US" dirty="0" smtClean="0"/>
              <a:t>Seasonality</a:t>
            </a:r>
          </a:p>
          <a:p>
            <a:r>
              <a:rPr lang="en-US" dirty="0" smtClean="0"/>
              <a:t>Time-of-day</a:t>
            </a:r>
          </a:p>
          <a:p>
            <a:r>
              <a:rPr lang="en-US" dirty="0" smtClean="0"/>
              <a:t>Bursts</a:t>
            </a:r>
          </a:p>
          <a:p>
            <a:pPr lvl="1"/>
            <a:r>
              <a:rPr lang="en-US" dirty="0" smtClean="0"/>
              <a:t>Predictable </a:t>
            </a:r>
          </a:p>
          <a:p>
            <a:pPr lvl="1"/>
            <a:r>
              <a:rPr lang="en-US" dirty="0" smtClean="0"/>
              <a:t>Unpredictable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Reliability</a:t>
            </a:r>
            <a:endParaRPr lang="en-US" dirty="0"/>
          </a:p>
        </p:txBody>
      </p:sp>
      <p:sp>
        <p:nvSpPr>
          <p:cNvPr id="3" name="Content Placeholder 2"/>
          <p:cNvSpPr>
            <a:spLocks noGrp="1"/>
          </p:cNvSpPr>
          <p:nvPr>
            <p:ph idx="1"/>
          </p:nvPr>
        </p:nvSpPr>
        <p:spPr>
          <a:xfrm>
            <a:off x="1524000" y="1600200"/>
            <a:ext cx="6324600" cy="4525963"/>
          </a:xfrm>
        </p:spPr>
        <p:txBody>
          <a:bodyPr/>
          <a:lstStyle/>
          <a:p>
            <a:pPr>
              <a:buNone/>
            </a:pPr>
            <a:r>
              <a:rPr lang="en-US" i="1" dirty="0" smtClean="0"/>
              <a:t>“… the ability of a system or component to perform its required functions under stated conditions for a specified period of time”</a:t>
            </a:r>
          </a:p>
          <a:p>
            <a:pPr>
              <a:buNone/>
            </a:pPr>
            <a:r>
              <a:rPr lang="en-US" dirty="0" smtClean="0"/>
              <a:t>	- </a:t>
            </a:r>
            <a:r>
              <a:rPr lang="en-US" dirty="0" smtClean="0">
                <a:hlinkClick r:id="rId3"/>
              </a:rPr>
              <a:t>Wikipedia.org</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Durability</a:t>
            </a:r>
            <a:endParaRPr lang="en-US" dirty="0"/>
          </a:p>
        </p:txBody>
      </p:sp>
      <p:sp>
        <p:nvSpPr>
          <p:cNvPr id="3" name="Content Placeholder 2"/>
          <p:cNvSpPr>
            <a:spLocks noGrp="1"/>
          </p:cNvSpPr>
          <p:nvPr>
            <p:ph idx="1"/>
          </p:nvPr>
        </p:nvSpPr>
        <p:spPr>
          <a:xfrm>
            <a:off x="1524000" y="1600200"/>
            <a:ext cx="6324600" cy="4525963"/>
          </a:xfrm>
        </p:spPr>
        <p:txBody>
          <a:bodyPr/>
          <a:lstStyle/>
          <a:p>
            <a:pPr>
              <a:buNone/>
            </a:pPr>
            <a:r>
              <a:rPr lang="en-US" i="1" dirty="0" smtClean="0"/>
              <a:t>“…property which guarantees that transactions that have committed will survive permanently”</a:t>
            </a:r>
          </a:p>
          <a:p>
            <a:pPr>
              <a:buNone/>
            </a:pPr>
            <a:r>
              <a:rPr lang="en-US" dirty="0" smtClean="0"/>
              <a:t>	- </a:t>
            </a:r>
            <a:r>
              <a:rPr lang="en-US" dirty="0" smtClean="0">
                <a:hlinkClick r:id="rId3"/>
              </a:rPr>
              <a:t>Wikipedia.org</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381000" y="4876800"/>
            <a:ext cx="8077200" cy="609600"/>
          </a:xfrm>
          <a:prstGeom prst="roundRect">
            <a:avLst/>
          </a:prstGeom>
          <a:gradFill>
            <a:gsLst>
              <a:gs pos="0">
                <a:schemeClr val="accent1">
                  <a:lumMod val="20000"/>
                  <a:lumOff val="80000"/>
                </a:schemeClr>
              </a:gs>
              <a:gs pos="71000">
                <a:schemeClr val="accent1">
                  <a:lumMod val="20000"/>
                  <a:lumOff val="80000"/>
                </a:schemeClr>
              </a:gs>
              <a:gs pos="100000">
                <a:schemeClr val="accent1">
                  <a:lumMod val="60000"/>
                  <a:lumOff val="40000"/>
                </a:schemeClr>
              </a:gs>
            </a:gsLst>
            <a:lin ang="5400000" scaled="0"/>
          </a:gra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3"/>
          <p:cNvSpPr/>
          <p:nvPr/>
        </p:nvSpPr>
        <p:spPr>
          <a:xfrm>
            <a:off x="381000" y="4267200"/>
            <a:ext cx="8077200" cy="609600"/>
          </a:xfrm>
          <a:prstGeom prst="roundRect">
            <a:avLst/>
          </a:prstGeom>
          <a:gradFill>
            <a:gsLst>
              <a:gs pos="0">
                <a:schemeClr val="accent1">
                  <a:lumMod val="20000"/>
                  <a:lumOff val="80000"/>
                </a:schemeClr>
              </a:gs>
              <a:gs pos="71000">
                <a:schemeClr val="accent1">
                  <a:lumMod val="20000"/>
                  <a:lumOff val="80000"/>
                </a:schemeClr>
              </a:gs>
              <a:gs pos="100000">
                <a:schemeClr val="accent1">
                  <a:lumMod val="60000"/>
                  <a:lumOff val="40000"/>
                </a:schemeClr>
              </a:gs>
            </a:gsLst>
            <a:lin ang="5400000" scaled="0"/>
          </a:gra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Why do you care?</a:t>
            </a:r>
            <a:endParaRPr lang="en-US" dirty="0"/>
          </a:p>
        </p:txBody>
      </p:sp>
      <p:sp>
        <p:nvSpPr>
          <p:cNvPr id="3" name="Content Placeholder 2"/>
          <p:cNvSpPr>
            <a:spLocks noGrp="1"/>
          </p:cNvSpPr>
          <p:nvPr>
            <p:ph idx="1"/>
          </p:nvPr>
        </p:nvSpPr>
        <p:spPr/>
        <p:txBody>
          <a:bodyPr/>
          <a:lstStyle/>
          <a:p>
            <a:r>
              <a:rPr lang="en-US" dirty="0" smtClean="0"/>
              <a:t>The “</a:t>
            </a:r>
            <a:r>
              <a:rPr lang="en-US" dirty="0" err="1" smtClean="0"/>
              <a:t>ilities</a:t>
            </a:r>
            <a:r>
              <a:rPr lang="en-US" dirty="0" smtClean="0"/>
              <a:t>”</a:t>
            </a:r>
          </a:p>
          <a:p>
            <a:pPr lvl="1"/>
            <a:r>
              <a:rPr lang="en-US" dirty="0" smtClean="0"/>
              <a:t>Scalability</a:t>
            </a:r>
          </a:p>
          <a:p>
            <a:pPr lvl="1"/>
            <a:r>
              <a:rPr lang="en-US" dirty="0" smtClean="0"/>
              <a:t>Reliability</a:t>
            </a:r>
          </a:p>
          <a:p>
            <a:pPr lvl="1"/>
            <a:r>
              <a:rPr lang="en-US" dirty="0" smtClean="0"/>
              <a:t>Durability</a:t>
            </a:r>
          </a:p>
          <a:p>
            <a:pPr lvl="1"/>
            <a:r>
              <a:rPr lang="en-US" dirty="0" smtClean="0"/>
              <a:t>Availability</a:t>
            </a:r>
          </a:p>
          <a:p>
            <a:r>
              <a:rPr lang="en-US" dirty="0" smtClean="0"/>
              <a:t>Development Environment</a:t>
            </a:r>
          </a:p>
          <a:p>
            <a:r>
              <a:rPr lang="en-US" dirty="0" smtClean="0"/>
              <a:t>Utility Computing Model</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par>
                                <p:cTn id="13" presetID="10" presetClass="exit" presetSubtype="0" fill="hold" grpId="1" nodeType="withEffect">
                                  <p:stCondLst>
                                    <p:cond delay="0"/>
                                  </p:stCondLst>
                                  <p:childTnLst>
                                    <p:animEffect transition="out" filter="fade">
                                      <p:cBhvr>
                                        <p:cTn id="14" dur="500"/>
                                        <p:tgtEl>
                                          <p:spTgt spid="4"/>
                                        </p:tgtEl>
                                      </p:cBhvr>
                                    </p:animEffect>
                                    <p:set>
                                      <p:cBhvr>
                                        <p:cTn id="15"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animBg="1"/>
      <p:bldP spid="4"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3352800"/>
            <a:ext cx="8077200" cy="533400"/>
          </a:xfrm>
          <a:prstGeom prst="roundRect">
            <a:avLst/>
          </a:prstGeom>
          <a:gradFill>
            <a:gsLst>
              <a:gs pos="0">
                <a:schemeClr val="accent1">
                  <a:lumMod val="20000"/>
                  <a:lumOff val="80000"/>
                </a:schemeClr>
              </a:gs>
              <a:gs pos="71000">
                <a:schemeClr val="accent1">
                  <a:lumMod val="20000"/>
                  <a:lumOff val="80000"/>
                </a:schemeClr>
              </a:gs>
              <a:gs pos="100000">
                <a:schemeClr val="accent1">
                  <a:lumMod val="60000"/>
                  <a:lumOff val="40000"/>
                </a:schemeClr>
              </a:gs>
            </a:gsLst>
            <a:lin ang="5400000" scaled="0"/>
          </a:gra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smtClean="0"/>
              <a:t>Windows Azure Overview: Agenda</a:t>
            </a:r>
            <a:endParaRPr lang="en-US" dirty="0"/>
          </a:p>
        </p:txBody>
      </p:sp>
      <p:sp>
        <p:nvSpPr>
          <p:cNvPr id="3" name="Content Placeholder 2"/>
          <p:cNvSpPr>
            <a:spLocks noGrp="1"/>
          </p:cNvSpPr>
          <p:nvPr>
            <p:ph idx="1"/>
          </p:nvPr>
        </p:nvSpPr>
        <p:spPr/>
        <p:txBody>
          <a:bodyPr/>
          <a:lstStyle/>
          <a:p>
            <a:pPr>
              <a:buNone/>
            </a:pPr>
            <a:endParaRPr lang="en-US" dirty="0" smtClean="0"/>
          </a:p>
          <a:p>
            <a:pPr marL="514350" indent="-514350">
              <a:buFont typeface="+mj-lt"/>
              <a:buAutoNum type="arabicPeriod"/>
            </a:pPr>
            <a:r>
              <a:rPr lang="en-US" dirty="0" smtClean="0"/>
              <a:t>Windows Azure at 50,000 feet</a:t>
            </a:r>
          </a:p>
          <a:p>
            <a:pPr marL="514350" indent="-514350">
              <a:buFont typeface="+mj-lt"/>
              <a:buAutoNum type="arabicPeriod"/>
            </a:pPr>
            <a:r>
              <a:rPr lang="en-US" dirty="0" smtClean="0"/>
              <a:t>Why should you care about Windows Azure</a:t>
            </a:r>
          </a:p>
          <a:p>
            <a:pPr marL="514350" indent="-514350">
              <a:buFont typeface="+mj-lt"/>
              <a:buAutoNum type="arabicPeriod"/>
            </a:pPr>
            <a:r>
              <a:rPr lang="en-US" dirty="0" smtClean="0"/>
              <a:t>Windows Azure: The cloud OS</a:t>
            </a:r>
          </a:p>
          <a:p>
            <a:pPr>
              <a:buFont typeface="Arial" charset="0"/>
              <a:buChar char="•"/>
            </a:pPr>
            <a:endParaRPr lang="en-US" dirty="0" smtClean="0"/>
          </a:p>
          <a:p>
            <a:pPr>
              <a:buFont typeface="Arial" charset="0"/>
              <a:buChar cha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Windows Azure</a:t>
            </a:r>
            <a:endParaRPr lang="en-US" dirty="0"/>
          </a:p>
        </p:txBody>
      </p:sp>
      <p:sp>
        <p:nvSpPr>
          <p:cNvPr id="3" name="Content Placeholder 2"/>
          <p:cNvSpPr>
            <a:spLocks noGrp="1"/>
          </p:cNvSpPr>
          <p:nvPr>
            <p:ph idx="1"/>
          </p:nvPr>
        </p:nvSpPr>
        <p:spPr>
          <a:xfrm>
            <a:off x="457200" y="1600201"/>
            <a:ext cx="8229600" cy="4343399"/>
          </a:xfrm>
        </p:spPr>
        <p:txBody>
          <a:bodyPr>
            <a:normAutofit fontScale="92500" lnSpcReduction="10000"/>
          </a:bodyPr>
          <a:lstStyle/>
          <a:p>
            <a:pPr>
              <a:buNone/>
            </a:pPr>
            <a:r>
              <a:rPr lang="en-US" dirty="0" smtClean="0"/>
              <a:t>Think of it as an operating system for the cloud</a:t>
            </a:r>
          </a:p>
          <a:p>
            <a:pPr>
              <a:buFont typeface="Arial" charset="0"/>
              <a:buChar char="•"/>
            </a:pPr>
            <a:r>
              <a:rPr lang="en-US" dirty="0" smtClean="0"/>
              <a:t>Provides similar features as a traditional OS (at cloud scale)</a:t>
            </a:r>
          </a:p>
          <a:p>
            <a:pPr>
              <a:buFont typeface="Arial" charset="0"/>
              <a:buChar char="•"/>
            </a:pPr>
            <a:r>
              <a:rPr lang="en-US" dirty="0" smtClean="0"/>
              <a:t>Provides cloud features like</a:t>
            </a:r>
          </a:p>
          <a:p>
            <a:pPr lvl="1">
              <a:buFont typeface="Arial" charset="0"/>
              <a:buChar char="•"/>
            </a:pPr>
            <a:r>
              <a:rPr lang="en-US" dirty="0" smtClean="0"/>
              <a:t>DNS</a:t>
            </a:r>
          </a:p>
          <a:p>
            <a:pPr lvl="1">
              <a:buFont typeface="Arial" charset="0"/>
              <a:buChar char="•"/>
            </a:pPr>
            <a:r>
              <a:rPr lang="en-US" dirty="0" smtClean="0"/>
              <a:t>Load balancing</a:t>
            </a:r>
          </a:p>
          <a:p>
            <a:pPr>
              <a:buFont typeface="Arial" charset="0"/>
              <a:buChar char="•"/>
            </a:pPr>
            <a:r>
              <a:rPr lang="en-US" dirty="0" smtClean="0"/>
              <a:t>Abstracts away the details of hosting scalable services</a:t>
            </a:r>
          </a:p>
          <a:p>
            <a:pPr>
              <a:buFont typeface="Arial" charset="0"/>
              <a:buChar char="•"/>
            </a:pPr>
            <a:r>
              <a:rPr lang="en-US" dirty="0" smtClean="0"/>
              <a:t>Allows you to concentrate on the service itself</a:t>
            </a:r>
          </a:p>
          <a:p>
            <a:pPr lvl="2">
              <a:buFont typeface="Arial" charset="0"/>
              <a:buChar char="•"/>
            </a:pPr>
            <a:endParaRPr lang="en-US" dirty="0" smtClean="0"/>
          </a:p>
          <a:p>
            <a:pPr>
              <a:buFont typeface="Arial" charset="0"/>
              <a:buChar char="•"/>
            </a:pP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Terms</a:t>
            </a:r>
            <a:endParaRPr lang="en-US" dirty="0"/>
          </a:p>
        </p:txBody>
      </p:sp>
      <p:sp>
        <p:nvSpPr>
          <p:cNvPr id="3" name="Content Placeholder 2"/>
          <p:cNvSpPr>
            <a:spLocks noGrp="1"/>
          </p:cNvSpPr>
          <p:nvPr>
            <p:ph idx="1"/>
          </p:nvPr>
        </p:nvSpPr>
        <p:spPr/>
        <p:txBody>
          <a:bodyPr/>
          <a:lstStyle/>
          <a:p>
            <a:r>
              <a:rPr lang="en-US" dirty="0" smtClean="0"/>
              <a:t>Fabric : network of interconnected nodes</a:t>
            </a:r>
          </a:p>
          <a:p>
            <a:r>
              <a:rPr lang="en-US" dirty="0" smtClean="0"/>
              <a:t>Fabric controller: Acts as the kernel for our cloud OS</a:t>
            </a:r>
          </a:p>
          <a:p>
            <a:pPr lvl="1"/>
            <a:r>
              <a:rPr lang="en-US" dirty="0" smtClean="0"/>
              <a:t>Monitors the health of services</a:t>
            </a:r>
          </a:p>
          <a:p>
            <a:pPr lvl="1"/>
            <a:r>
              <a:rPr lang="en-US" dirty="0" smtClean="0"/>
              <a:t>Allocates resources</a:t>
            </a:r>
          </a:p>
          <a:p>
            <a:pPr lvl="1"/>
            <a:r>
              <a:rPr lang="en-US" dirty="0" smtClean="0"/>
              <a:t>Handles scaling</a:t>
            </a:r>
          </a:p>
          <a:p>
            <a:pPr lvl="1"/>
            <a:r>
              <a:rPr lang="en-US" dirty="0" smtClean="0"/>
              <a:t>Deployment and upgrades</a:t>
            </a:r>
          </a:p>
          <a:p>
            <a:pPr lvl="1"/>
            <a:r>
              <a:rPr lang="en-US" dirty="0" smtClean="0"/>
              <a:t>Load balancing</a:t>
            </a:r>
          </a:p>
          <a:p>
            <a:pPr lvl="1"/>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Azure in a Day Training: </a:t>
            </a:r>
            <a:br>
              <a:rPr lang="en-US" dirty="0" smtClean="0"/>
            </a:br>
            <a:r>
              <a:rPr lang="en-US" sz="3600" dirty="0" smtClean="0"/>
              <a:t>Windows Azure</a:t>
            </a:r>
            <a:endParaRPr lang="en-US" sz="3600" dirty="0"/>
          </a:p>
        </p:txBody>
      </p:sp>
      <p:sp>
        <p:nvSpPr>
          <p:cNvPr id="3" name="Content Placeholder 2"/>
          <p:cNvSpPr>
            <a:spLocks noGrp="1"/>
          </p:cNvSpPr>
          <p:nvPr>
            <p:ph idx="1"/>
          </p:nvPr>
        </p:nvSpPr>
        <p:spPr/>
        <p:txBody>
          <a:bodyPr>
            <a:normAutofit fontScale="85000" lnSpcReduction="20000"/>
          </a:bodyPr>
          <a:lstStyle/>
          <a:p>
            <a:pPr lvl="0"/>
            <a:r>
              <a:rPr lang="en-US" dirty="0" smtClean="0"/>
              <a:t>Module 1: Windows Azure Overview</a:t>
            </a:r>
          </a:p>
          <a:p>
            <a:pPr lvl="0"/>
            <a:r>
              <a:rPr lang="en-US" dirty="0" smtClean="0"/>
              <a:t>Module 2: Development Environment / Portal</a:t>
            </a:r>
          </a:p>
          <a:p>
            <a:pPr lvl="1"/>
            <a:r>
              <a:rPr lang="en-US" dirty="0" smtClean="0"/>
              <a:t>DEMO: Signing up for Windows Azure</a:t>
            </a:r>
          </a:p>
          <a:p>
            <a:pPr lvl="1"/>
            <a:r>
              <a:rPr lang="en-US" dirty="0" smtClean="0"/>
              <a:t>DEMO: Creating a Hosted Service in the Azure Portal</a:t>
            </a:r>
          </a:p>
          <a:p>
            <a:pPr lvl="1"/>
            <a:r>
              <a:rPr lang="en-US" dirty="0" smtClean="0"/>
              <a:t>DEMO: Visual Studio Development Environment</a:t>
            </a:r>
          </a:p>
          <a:p>
            <a:pPr lvl="0"/>
            <a:r>
              <a:rPr lang="en-US" dirty="0" smtClean="0"/>
              <a:t>Module 3: Service Management / Configuration</a:t>
            </a:r>
          </a:p>
          <a:p>
            <a:pPr lvl="1"/>
            <a:r>
              <a:rPr lang="en-US" dirty="0" smtClean="0"/>
              <a:t>DEMO: Configuration in Windows Azure</a:t>
            </a:r>
          </a:p>
          <a:p>
            <a:pPr lvl="1"/>
            <a:r>
              <a:rPr lang="en-US" dirty="0" smtClean="0"/>
              <a:t>DEMO: Mapping a custom URI to a hosted service</a:t>
            </a:r>
          </a:p>
          <a:p>
            <a:pPr lvl="2"/>
            <a:r>
              <a:rPr lang="en-US" u="sng" dirty="0" smtClean="0">
                <a:hlinkClick r:id="rId2"/>
              </a:rPr>
              <a:t>www.azureinaday.com</a:t>
            </a:r>
            <a:r>
              <a:rPr lang="en-US" dirty="0" smtClean="0"/>
              <a:t> vs. azureinaday.cloudapp.net</a:t>
            </a:r>
          </a:p>
          <a:p>
            <a:pPr lvl="1"/>
            <a:r>
              <a:rPr lang="en-US" dirty="0" smtClean="0"/>
              <a:t>DEMO: Configuring SSL:  https://www.azureinaday.com</a:t>
            </a:r>
          </a:p>
          <a:p>
            <a:pPr lvl="0"/>
            <a:r>
              <a:rPr lang="en-US" dirty="0" smtClean="0"/>
              <a:t>Module 4: Diagnostics </a:t>
            </a:r>
          </a:p>
          <a:p>
            <a:pPr lvl="1"/>
            <a:r>
              <a:rPr lang="en-US" dirty="0" smtClean="0"/>
              <a:t>DEMO: Diagnostics in Windows Azure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Model</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Defines the requirements for your service</a:t>
            </a:r>
          </a:p>
          <a:p>
            <a:r>
              <a:rPr lang="en-US" dirty="0" smtClean="0"/>
              <a:t>Includes things like</a:t>
            </a:r>
          </a:p>
          <a:p>
            <a:pPr lvl="1"/>
            <a:r>
              <a:rPr lang="en-US" dirty="0" smtClean="0"/>
              <a:t>Size of your instance</a:t>
            </a:r>
          </a:p>
          <a:p>
            <a:pPr lvl="1"/>
            <a:r>
              <a:rPr lang="en-US" dirty="0" smtClean="0"/>
              <a:t>Update/upgrade domains</a:t>
            </a:r>
          </a:p>
          <a:p>
            <a:pPr lvl="1"/>
            <a:r>
              <a:rPr lang="en-US" dirty="0" smtClean="0"/>
              <a:t>Fault domains</a:t>
            </a:r>
          </a:p>
          <a:p>
            <a:pPr lvl="1"/>
            <a:r>
              <a:rPr lang="en-US" dirty="0" smtClean="0"/>
              <a:t>Endpoints (internal and input)</a:t>
            </a:r>
          </a:p>
          <a:p>
            <a:pPr lvl="1"/>
            <a:r>
              <a:rPr lang="en-US" dirty="0" smtClean="0"/>
              <a:t>Access to local resources</a:t>
            </a:r>
          </a:p>
          <a:p>
            <a:pPr lvl="1"/>
            <a:r>
              <a:rPr lang="en-US" dirty="0" smtClean="0"/>
              <a:t>Certificates</a:t>
            </a:r>
          </a:p>
          <a:p>
            <a:r>
              <a:rPr lang="en-US" dirty="0" smtClean="0"/>
              <a:t>Described (partially) by .</a:t>
            </a:r>
            <a:r>
              <a:rPr lang="en-US" dirty="0" err="1" smtClean="0"/>
              <a:t>csdef</a:t>
            </a:r>
            <a:r>
              <a:rPr lang="en-US" dirty="0" smtClean="0"/>
              <a:t> file</a:t>
            </a:r>
          </a:p>
          <a:p>
            <a:r>
              <a:rPr lang="en-US" dirty="0" smtClean="0"/>
              <a:t>Configuration provided in .</a:t>
            </a:r>
            <a:r>
              <a:rPr lang="en-US" dirty="0" err="1" smtClean="0"/>
              <a:t>cscfg</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Fault / Update Domains</a:t>
            </a:r>
            <a:endParaRPr lang="en-US" dirty="0"/>
          </a:p>
        </p:txBody>
      </p:sp>
      <p:sp>
        <p:nvSpPr>
          <p:cNvPr id="3" name="Content Placeholder 2"/>
          <p:cNvSpPr>
            <a:spLocks noGrp="1"/>
          </p:cNvSpPr>
          <p:nvPr>
            <p:ph idx="1"/>
          </p:nvPr>
        </p:nvSpPr>
        <p:spPr/>
        <p:txBody>
          <a:bodyPr>
            <a:normAutofit/>
          </a:bodyPr>
          <a:lstStyle/>
          <a:p>
            <a:r>
              <a:rPr lang="en-US" dirty="0" smtClean="0"/>
              <a:t>Fault domain </a:t>
            </a:r>
          </a:p>
          <a:p>
            <a:pPr lvl="1"/>
            <a:r>
              <a:rPr lang="en-US" dirty="0" smtClean="0"/>
              <a:t>A physical unit of failure</a:t>
            </a:r>
          </a:p>
          <a:p>
            <a:pPr lvl="1"/>
            <a:r>
              <a:rPr lang="en-US" dirty="0" smtClean="0"/>
              <a:t>Having data spread across fault domains protects you against a single point of failure </a:t>
            </a:r>
          </a:p>
          <a:p>
            <a:r>
              <a:rPr lang="en-US" dirty="0" smtClean="0"/>
              <a:t>Upgrade domain</a:t>
            </a:r>
          </a:p>
          <a:p>
            <a:pPr lvl="1"/>
            <a:r>
              <a:rPr lang="en-US" dirty="0" smtClean="0"/>
              <a:t>A logical unit of upgrade</a:t>
            </a:r>
          </a:p>
          <a:p>
            <a:pPr lvl="1"/>
            <a:r>
              <a:rPr lang="en-US" dirty="0" smtClean="0"/>
              <a:t>The fabric will perform in-place upgrades to 1 fault domain at a time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Compute (Role) Options</a:t>
            </a:r>
            <a:endParaRPr lang="en-US" dirty="0"/>
          </a:p>
        </p:txBody>
      </p:sp>
      <p:sp>
        <p:nvSpPr>
          <p:cNvPr id="3" name="Content Placeholder 2"/>
          <p:cNvSpPr>
            <a:spLocks noGrp="1"/>
          </p:cNvSpPr>
          <p:nvPr>
            <p:ph idx="1"/>
          </p:nvPr>
        </p:nvSpPr>
        <p:spPr/>
        <p:txBody>
          <a:bodyPr>
            <a:normAutofit lnSpcReduction="10000"/>
          </a:bodyPr>
          <a:lstStyle/>
          <a:p>
            <a:r>
              <a:rPr lang="en-US" dirty="0" smtClean="0"/>
              <a:t>Web Role – Node running Windows Server 2008 (R2) and IIS7(.5)</a:t>
            </a:r>
          </a:p>
          <a:p>
            <a:r>
              <a:rPr lang="en-US" dirty="0" smtClean="0"/>
              <a:t>Worker Role – Node running Windows Server 2008 (R2)</a:t>
            </a:r>
          </a:p>
          <a:p>
            <a:r>
              <a:rPr lang="en-US" dirty="0" smtClean="0"/>
              <a:t>VM Role – Runs an image of a Windows Server 2008 R2 Virtual Machine</a:t>
            </a:r>
          </a:p>
          <a:p>
            <a:endParaRPr lang="en-US" dirty="0" smtClean="0"/>
          </a:p>
          <a:p>
            <a:pPr>
              <a:buNone/>
            </a:pPr>
            <a:r>
              <a:rPr lang="en-US" sz="2400" dirty="0" smtClean="0"/>
              <a:t>*** (to run in R2, specify </a:t>
            </a:r>
            <a:r>
              <a:rPr lang="en-US" sz="2400" dirty="0" err="1" smtClean="0"/>
              <a:t>osFamily</a:t>
            </a:r>
            <a:r>
              <a:rPr lang="en-US" sz="2400" dirty="0" smtClean="0"/>
              <a:t>="2" in the </a:t>
            </a:r>
          </a:p>
          <a:p>
            <a:pPr>
              <a:buNone/>
            </a:pPr>
            <a:r>
              <a:rPr lang="en-US" sz="2400" dirty="0" smtClean="0"/>
              <a:t>          </a:t>
            </a:r>
            <a:r>
              <a:rPr lang="en-US" sz="2400" dirty="0" err="1" smtClean="0"/>
              <a:t>ServiceConfiguration.cscfg</a:t>
            </a:r>
            <a:r>
              <a:rPr lang="en-US" sz="2400" dirty="0" smtClean="0"/>
              <a:t>.)</a:t>
            </a:r>
            <a:endParaRPr lang="en-US" sz="2400"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Compute Instance Sizes</a:t>
            </a:r>
            <a:endParaRPr lang="en-US" dirty="0"/>
          </a:p>
        </p:txBody>
      </p:sp>
      <p:graphicFrame>
        <p:nvGraphicFramePr>
          <p:cNvPr id="4" name="Table 3"/>
          <p:cNvGraphicFramePr>
            <a:graphicFrameLocks noGrp="1"/>
          </p:cNvGraphicFramePr>
          <p:nvPr/>
        </p:nvGraphicFramePr>
        <p:xfrm>
          <a:off x="685800" y="1676400"/>
          <a:ext cx="7696200" cy="3632201"/>
        </p:xfrm>
        <a:graphic>
          <a:graphicData uri="http://schemas.openxmlformats.org/drawingml/2006/table">
            <a:tbl>
              <a:tblPr firstRow="1" bandRow="1">
                <a:tableStyleId>{5C22544A-7EE6-4342-B048-85BDC9FD1C3A}</a:tableStyleId>
              </a:tblPr>
              <a:tblGrid>
                <a:gridCol w="1600200"/>
                <a:gridCol w="1371600"/>
                <a:gridCol w="1066800"/>
                <a:gridCol w="1143000"/>
                <a:gridCol w="1524000"/>
                <a:gridCol w="990600"/>
              </a:tblGrid>
              <a:tr h="1199626">
                <a:tc>
                  <a:txBody>
                    <a:bodyPr/>
                    <a:lstStyle/>
                    <a:p>
                      <a:r>
                        <a:rPr lang="en-US" dirty="0"/>
                        <a:t>Compute Instance Size</a:t>
                      </a:r>
                    </a:p>
                  </a:txBody>
                  <a:tcPr anchor="ctr"/>
                </a:tc>
                <a:tc>
                  <a:txBody>
                    <a:bodyPr/>
                    <a:lstStyle/>
                    <a:p>
                      <a:r>
                        <a:rPr lang="en-US"/>
                        <a:t>CPU</a:t>
                      </a:r>
                    </a:p>
                  </a:txBody>
                  <a:tcPr anchor="ctr"/>
                </a:tc>
                <a:tc>
                  <a:txBody>
                    <a:bodyPr/>
                    <a:lstStyle/>
                    <a:p>
                      <a:r>
                        <a:rPr lang="en-US" dirty="0"/>
                        <a:t>Memory</a:t>
                      </a:r>
                    </a:p>
                  </a:txBody>
                  <a:tcPr anchor="ctr"/>
                </a:tc>
                <a:tc>
                  <a:txBody>
                    <a:bodyPr/>
                    <a:lstStyle/>
                    <a:p>
                      <a:r>
                        <a:rPr lang="en-US"/>
                        <a:t>Instance Storage</a:t>
                      </a:r>
                    </a:p>
                  </a:txBody>
                  <a:tcPr anchor="ctr"/>
                </a:tc>
                <a:tc>
                  <a:txBody>
                    <a:bodyPr/>
                    <a:lstStyle/>
                    <a:p>
                      <a:r>
                        <a:rPr lang="en-US" dirty="0"/>
                        <a:t>I/O Performance</a:t>
                      </a:r>
                    </a:p>
                  </a:txBody>
                  <a:tcPr anchor="ctr"/>
                </a:tc>
                <a:tc>
                  <a:txBody>
                    <a:bodyPr/>
                    <a:lstStyle/>
                    <a:p>
                      <a:r>
                        <a:rPr lang="en-US"/>
                        <a:t>Cost per hour</a:t>
                      </a:r>
                    </a:p>
                  </a:txBody>
                  <a:tcPr anchor="ctr"/>
                </a:tc>
              </a:tr>
              <a:tr h="486515">
                <a:tc>
                  <a:txBody>
                    <a:bodyPr/>
                    <a:lstStyle/>
                    <a:p>
                      <a:r>
                        <a:rPr lang="en-US"/>
                        <a:t>Extra Small</a:t>
                      </a:r>
                    </a:p>
                  </a:txBody>
                  <a:tcPr anchor="ctr"/>
                </a:tc>
                <a:tc>
                  <a:txBody>
                    <a:bodyPr/>
                    <a:lstStyle/>
                    <a:p>
                      <a:r>
                        <a:rPr lang="en-US"/>
                        <a:t>1.0 GHz</a:t>
                      </a:r>
                    </a:p>
                  </a:txBody>
                  <a:tcPr anchor="ctr"/>
                </a:tc>
                <a:tc>
                  <a:txBody>
                    <a:bodyPr/>
                    <a:lstStyle/>
                    <a:p>
                      <a:r>
                        <a:rPr lang="en-US"/>
                        <a:t>768 MB</a:t>
                      </a:r>
                    </a:p>
                  </a:txBody>
                  <a:tcPr anchor="ctr"/>
                </a:tc>
                <a:tc>
                  <a:txBody>
                    <a:bodyPr/>
                    <a:lstStyle/>
                    <a:p>
                      <a:r>
                        <a:rPr lang="en-US"/>
                        <a:t>20 GB</a:t>
                      </a:r>
                    </a:p>
                  </a:txBody>
                  <a:tcPr anchor="ctr"/>
                </a:tc>
                <a:tc>
                  <a:txBody>
                    <a:bodyPr/>
                    <a:lstStyle/>
                    <a:p>
                      <a:r>
                        <a:rPr lang="en-US"/>
                        <a:t>Low</a:t>
                      </a:r>
                    </a:p>
                  </a:txBody>
                  <a:tcPr anchor="ctr"/>
                </a:tc>
                <a:tc>
                  <a:txBody>
                    <a:bodyPr/>
                    <a:lstStyle/>
                    <a:p>
                      <a:r>
                        <a:rPr lang="en-US"/>
                        <a:t>$0.05</a:t>
                      </a:r>
                    </a:p>
                  </a:txBody>
                  <a:tcPr anchor="ctr"/>
                </a:tc>
              </a:tr>
              <a:tr h="486515">
                <a:tc>
                  <a:txBody>
                    <a:bodyPr/>
                    <a:lstStyle/>
                    <a:p>
                      <a:r>
                        <a:rPr lang="en-US"/>
                        <a:t>Small</a:t>
                      </a:r>
                    </a:p>
                  </a:txBody>
                  <a:tcPr anchor="ctr"/>
                </a:tc>
                <a:tc>
                  <a:txBody>
                    <a:bodyPr/>
                    <a:lstStyle/>
                    <a:p>
                      <a:r>
                        <a:rPr lang="en-US"/>
                        <a:t>1.6 GHz</a:t>
                      </a:r>
                    </a:p>
                  </a:txBody>
                  <a:tcPr anchor="ctr"/>
                </a:tc>
                <a:tc>
                  <a:txBody>
                    <a:bodyPr/>
                    <a:lstStyle/>
                    <a:p>
                      <a:r>
                        <a:rPr lang="en-US"/>
                        <a:t>1.75 GB</a:t>
                      </a:r>
                    </a:p>
                  </a:txBody>
                  <a:tcPr anchor="ctr"/>
                </a:tc>
                <a:tc>
                  <a:txBody>
                    <a:bodyPr/>
                    <a:lstStyle/>
                    <a:p>
                      <a:r>
                        <a:rPr lang="en-US"/>
                        <a:t>225 GB</a:t>
                      </a:r>
                    </a:p>
                  </a:txBody>
                  <a:tcPr anchor="ctr"/>
                </a:tc>
                <a:tc>
                  <a:txBody>
                    <a:bodyPr/>
                    <a:lstStyle/>
                    <a:p>
                      <a:r>
                        <a:rPr lang="en-US"/>
                        <a:t>Moderate</a:t>
                      </a:r>
                    </a:p>
                  </a:txBody>
                  <a:tcPr anchor="ctr"/>
                </a:tc>
                <a:tc>
                  <a:txBody>
                    <a:bodyPr/>
                    <a:lstStyle/>
                    <a:p>
                      <a:r>
                        <a:rPr lang="en-US"/>
                        <a:t>$0.12</a:t>
                      </a:r>
                    </a:p>
                  </a:txBody>
                  <a:tcPr anchor="ctr"/>
                </a:tc>
              </a:tr>
              <a:tr h="486515">
                <a:tc>
                  <a:txBody>
                    <a:bodyPr/>
                    <a:lstStyle/>
                    <a:p>
                      <a:r>
                        <a:rPr lang="en-US"/>
                        <a:t>Medium</a:t>
                      </a:r>
                    </a:p>
                  </a:txBody>
                  <a:tcPr anchor="ctr"/>
                </a:tc>
                <a:tc>
                  <a:txBody>
                    <a:bodyPr/>
                    <a:lstStyle/>
                    <a:p>
                      <a:r>
                        <a:rPr lang="en-US"/>
                        <a:t>2 x 1.6 GHz</a:t>
                      </a:r>
                    </a:p>
                  </a:txBody>
                  <a:tcPr anchor="ctr"/>
                </a:tc>
                <a:tc>
                  <a:txBody>
                    <a:bodyPr/>
                    <a:lstStyle/>
                    <a:p>
                      <a:r>
                        <a:rPr lang="en-US"/>
                        <a:t>3.5 GB</a:t>
                      </a:r>
                    </a:p>
                  </a:txBody>
                  <a:tcPr anchor="ctr"/>
                </a:tc>
                <a:tc>
                  <a:txBody>
                    <a:bodyPr/>
                    <a:lstStyle/>
                    <a:p>
                      <a:r>
                        <a:rPr lang="en-US"/>
                        <a:t>490 GB</a:t>
                      </a:r>
                    </a:p>
                  </a:txBody>
                  <a:tcPr anchor="ctr"/>
                </a:tc>
                <a:tc>
                  <a:txBody>
                    <a:bodyPr/>
                    <a:lstStyle/>
                    <a:p>
                      <a:r>
                        <a:rPr lang="en-US"/>
                        <a:t>High</a:t>
                      </a:r>
                    </a:p>
                  </a:txBody>
                  <a:tcPr anchor="ctr"/>
                </a:tc>
                <a:tc>
                  <a:txBody>
                    <a:bodyPr/>
                    <a:lstStyle/>
                    <a:p>
                      <a:r>
                        <a:rPr lang="en-US"/>
                        <a:t>$0.24</a:t>
                      </a:r>
                    </a:p>
                  </a:txBody>
                  <a:tcPr anchor="ctr"/>
                </a:tc>
              </a:tr>
              <a:tr h="486515">
                <a:tc>
                  <a:txBody>
                    <a:bodyPr/>
                    <a:lstStyle/>
                    <a:p>
                      <a:r>
                        <a:rPr lang="en-US"/>
                        <a:t>Large</a:t>
                      </a:r>
                    </a:p>
                  </a:txBody>
                  <a:tcPr anchor="ctr"/>
                </a:tc>
                <a:tc>
                  <a:txBody>
                    <a:bodyPr/>
                    <a:lstStyle/>
                    <a:p>
                      <a:r>
                        <a:rPr lang="en-US"/>
                        <a:t>4 x 1.6 GHz</a:t>
                      </a:r>
                    </a:p>
                  </a:txBody>
                  <a:tcPr anchor="ctr"/>
                </a:tc>
                <a:tc>
                  <a:txBody>
                    <a:bodyPr/>
                    <a:lstStyle/>
                    <a:p>
                      <a:r>
                        <a:rPr lang="en-US"/>
                        <a:t>7 GB</a:t>
                      </a:r>
                    </a:p>
                  </a:txBody>
                  <a:tcPr anchor="ctr"/>
                </a:tc>
                <a:tc>
                  <a:txBody>
                    <a:bodyPr/>
                    <a:lstStyle/>
                    <a:p>
                      <a:r>
                        <a:rPr lang="en-US"/>
                        <a:t>1,000 GB</a:t>
                      </a:r>
                    </a:p>
                  </a:txBody>
                  <a:tcPr anchor="ctr"/>
                </a:tc>
                <a:tc>
                  <a:txBody>
                    <a:bodyPr/>
                    <a:lstStyle/>
                    <a:p>
                      <a:r>
                        <a:rPr lang="en-US"/>
                        <a:t>High</a:t>
                      </a:r>
                    </a:p>
                  </a:txBody>
                  <a:tcPr anchor="ctr"/>
                </a:tc>
                <a:tc>
                  <a:txBody>
                    <a:bodyPr/>
                    <a:lstStyle/>
                    <a:p>
                      <a:r>
                        <a:rPr lang="en-US"/>
                        <a:t>$0.48</a:t>
                      </a:r>
                    </a:p>
                  </a:txBody>
                  <a:tcPr anchor="ctr"/>
                </a:tc>
              </a:tr>
              <a:tr h="486515">
                <a:tc>
                  <a:txBody>
                    <a:bodyPr/>
                    <a:lstStyle/>
                    <a:p>
                      <a:r>
                        <a:rPr lang="en-US"/>
                        <a:t>Extra Large</a:t>
                      </a:r>
                    </a:p>
                  </a:txBody>
                  <a:tcPr anchor="ctr"/>
                </a:tc>
                <a:tc>
                  <a:txBody>
                    <a:bodyPr/>
                    <a:lstStyle/>
                    <a:p>
                      <a:r>
                        <a:rPr lang="en-US"/>
                        <a:t>8 x 1.6 GHz</a:t>
                      </a:r>
                    </a:p>
                  </a:txBody>
                  <a:tcPr anchor="ctr"/>
                </a:tc>
                <a:tc>
                  <a:txBody>
                    <a:bodyPr/>
                    <a:lstStyle/>
                    <a:p>
                      <a:r>
                        <a:rPr lang="en-US"/>
                        <a:t>14 GB</a:t>
                      </a:r>
                    </a:p>
                  </a:txBody>
                  <a:tcPr anchor="ctr"/>
                </a:tc>
                <a:tc>
                  <a:txBody>
                    <a:bodyPr/>
                    <a:lstStyle/>
                    <a:p>
                      <a:r>
                        <a:rPr lang="en-US"/>
                        <a:t>2,040 GB</a:t>
                      </a:r>
                    </a:p>
                  </a:txBody>
                  <a:tcPr anchor="ctr"/>
                </a:tc>
                <a:tc>
                  <a:txBody>
                    <a:bodyPr/>
                    <a:lstStyle/>
                    <a:p>
                      <a:r>
                        <a:rPr lang="en-US"/>
                        <a:t>High</a:t>
                      </a:r>
                    </a:p>
                  </a:txBody>
                  <a:tcPr anchor="ctr"/>
                </a:tc>
                <a:tc>
                  <a:txBody>
                    <a:bodyPr/>
                    <a:lstStyle/>
                    <a:p>
                      <a:r>
                        <a:rPr lang="en-US" dirty="0"/>
                        <a:t>$0.96</a:t>
                      </a:r>
                    </a:p>
                  </a:txBody>
                  <a:tcPr anchor="ctr"/>
                </a:tc>
              </a:tr>
            </a:tbl>
          </a:graphicData>
        </a:graphic>
      </p:graphicFrame>
      <p:sp>
        <p:nvSpPr>
          <p:cNvPr id="5" name="TextBox 4"/>
          <p:cNvSpPr txBox="1"/>
          <p:nvPr/>
        </p:nvSpPr>
        <p:spPr>
          <a:xfrm>
            <a:off x="838200" y="5410200"/>
            <a:ext cx="5105400" cy="381000"/>
          </a:xfrm>
          <a:prstGeom prst="rect">
            <a:avLst/>
          </a:prstGeom>
        </p:spPr>
        <p:txBody>
          <a:bodyPr vert="horz" wrap="square" lIns="0" tIns="0" rIns="0" bIns="0" rtlCol="0">
            <a:noAutofit/>
          </a:bodyPr>
          <a:lstStyle/>
          <a:p>
            <a:pPr marL="0" marR="0" indent="0" algn="l" defTabSz="914363" rtl="0" eaLnBrk="1" fontAlgn="auto" latinLnBrk="0" hangingPunct="1">
              <a:lnSpc>
                <a:spcPct val="90000"/>
              </a:lnSpc>
              <a:spcBef>
                <a:spcPts val="0"/>
              </a:spcBef>
              <a:spcAft>
                <a:spcPts val="0"/>
              </a:spcAft>
              <a:buClrTx/>
              <a:buSzTx/>
              <a:buFontTx/>
              <a:buNone/>
              <a:tabLst/>
            </a:pPr>
            <a:r>
              <a:rPr kumimoji="0" lang="en-US" i="0" u="none" strike="noStrike" kern="1200" cap="none" spc="0" normalizeH="0" baseline="0" noProof="0" dirty="0" smtClean="0">
                <a:ln>
                  <a:noFill/>
                </a:ln>
                <a:solidFill>
                  <a:srgbClr val="373737"/>
                </a:solidFill>
                <a:effectLst/>
                <a:uLnTx/>
                <a:uFillTx/>
                <a:latin typeface="+mn-lt"/>
                <a:ea typeface="+mn-ea"/>
                <a:cs typeface="+mn-cs"/>
              </a:rPr>
              <a:t>* at the time of recording</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2133600"/>
            <a:ext cx="8077200" cy="533400"/>
          </a:xfrm>
          <a:prstGeom prst="roundRect">
            <a:avLst/>
          </a:prstGeom>
          <a:gradFill>
            <a:gsLst>
              <a:gs pos="0">
                <a:schemeClr val="accent1">
                  <a:lumMod val="20000"/>
                  <a:lumOff val="80000"/>
                </a:schemeClr>
              </a:gs>
              <a:gs pos="71000">
                <a:schemeClr val="accent1">
                  <a:lumMod val="20000"/>
                  <a:lumOff val="80000"/>
                </a:schemeClr>
              </a:gs>
              <a:gs pos="100000">
                <a:schemeClr val="accent1">
                  <a:lumMod val="60000"/>
                  <a:lumOff val="40000"/>
                </a:schemeClr>
              </a:gs>
            </a:gsLst>
            <a:lin ang="5400000" scaled="0"/>
          </a:gra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Modules</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Windows Azure Overview</a:t>
            </a:r>
          </a:p>
          <a:p>
            <a:pPr marL="514350" indent="-514350">
              <a:buFont typeface="+mj-lt"/>
              <a:buAutoNum type="arabicPeriod"/>
            </a:pPr>
            <a:r>
              <a:rPr lang="en-US" dirty="0" smtClean="0"/>
              <a:t>Development Environment / Portal</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Dev Environment / Portal Agenda</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Signing up for Azure</a:t>
            </a:r>
          </a:p>
          <a:p>
            <a:pPr marL="514350" indent="-514350">
              <a:buFont typeface="+mj-lt"/>
              <a:buAutoNum type="arabicPeriod"/>
            </a:pPr>
            <a:r>
              <a:rPr lang="en-US" dirty="0" smtClean="0"/>
              <a:t>Creating a hosted service</a:t>
            </a:r>
          </a:p>
          <a:p>
            <a:pPr marL="514350" indent="-514350">
              <a:buFont typeface="+mj-lt"/>
              <a:buAutoNum type="arabicPeriod"/>
            </a:pPr>
            <a:r>
              <a:rPr lang="en-US" dirty="0" smtClean="0"/>
              <a:t>Development Environment</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Creating a hosted service</a:t>
            </a: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2438400" y="1219200"/>
            <a:ext cx="6310313" cy="49069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Region or Affinity Group</a:t>
            </a:r>
            <a:endParaRPr lang="en-US" dirty="0"/>
          </a:p>
        </p:txBody>
      </p:sp>
      <p:sp>
        <p:nvSpPr>
          <p:cNvPr id="5" name="Content Placeholder 4"/>
          <p:cNvSpPr>
            <a:spLocks noGrp="1"/>
          </p:cNvSpPr>
          <p:nvPr>
            <p:ph idx="1"/>
          </p:nvPr>
        </p:nvSpPr>
        <p:spPr/>
        <p:txBody>
          <a:bodyPr/>
          <a:lstStyle/>
          <a:p>
            <a:r>
              <a:rPr lang="en-US" dirty="0" smtClean="0"/>
              <a:t>You can choose to deploy  by </a:t>
            </a:r>
          </a:p>
          <a:p>
            <a:pPr lvl="1"/>
            <a:r>
              <a:rPr lang="en-US" dirty="0" smtClean="0"/>
              <a:t>Region </a:t>
            </a:r>
          </a:p>
          <a:p>
            <a:pPr lvl="1"/>
            <a:r>
              <a:rPr lang="en-US" dirty="0" smtClean="0"/>
              <a:t>Affinity Group</a:t>
            </a:r>
          </a:p>
          <a:p>
            <a:r>
              <a:rPr lang="en-US" dirty="0" smtClean="0"/>
              <a:t>Affinity Groups </a:t>
            </a:r>
          </a:p>
          <a:p>
            <a:pPr lvl="1"/>
            <a:r>
              <a:rPr lang="en-US" dirty="0" smtClean="0"/>
              <a:t>Named groups that  map to a single datacenter</a:t>
            </a:r>
          </a:p>
          <a:p>
            <a:pPr lvl="1"/>
            <a:r>
              <a:rPr lang="en-US" dirty="0" smtClean="0"/>
              <a:t>Allow you to co-locate services / storage / SQL Azure</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Developer SDK and Visual Studio Tools</a:t>
            </a:r>
            <a:endParaRPr lang="en-US" dirty="0"/>
          </a:p>
        </p:txBody>
      </p:sp>
      <p:sp>
        <p:nvSpPr>
          <p:cNvPr id="3" name="Content Placeholder 2"/>
          <p:cNvSpPr>
            <a:spLocks noGrp="1"/>
          </p:cNvSpPr>
          <p:nvPr>
            <p:ph idx="1"/>
          </p:nvPr>
        </p:nvSpPr>
        <p:spPr/>
        <p:txBody>
          <a:bodyPr/>
          <a:lstStyle/>
          <a:p>
            <a:r>
              <a:rPr lang="en-US" dirty="0" smtClean="0"/>
              <a:t>Visual Studio Template</a:t>
            </a:r>
          </a:p>
          <a:p>
            <a:r>
              <a:rPr lang="en-US" dirty="0" smtClean="0"/>
              <a:t>Development Fabric</a:t>
            </a:r>
          </a:p>
          <a:p>
            <a:r>
              <a:rPr lang="en-US" dirty="0" smtClean="0"/>
              <a:t>Development Storage</a:t>
            </a:r>
          </a:p>
          <a:p>
            <a:r>
              <a:rPr lang="en-US" dirty="0" smtClean="0"/>
              <a:t>Visual Studio Deployment Tools</a:t>
            </a:r>
          </a:p>
          <a:p>
            <a:r>
              <a:rPr lang="en-US" dirty="0" err="1" smtClean="0"/>
              <a:t>StorageClient</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Windows Azure Project Template</a:t>
            </a:r>
            <a:endParaRPr lang="en-US" dirty="0"/>
          </a:p>
        </p:txBody>
      </p:sp>
      <p:sp>
        <p:nvSpPr>
          <p:cNvPr id="3" name="Content Placeholder 2"/>
          <p:cNvSpPr>
            <a:spLocks noGrp="1"/>
          </p:cNvSpPr>
          <p:nvPr>
            <p:ph idx="1"/>
          </p:nvPr>
        </p:nvSpPr>
        <p:spPr>
          <a:xfrm>
            <a:off x="457200" y="1600200"/>
            <a:ext cx="8458200" cy="4525963"/>
          </a:xfrm>
        </p:spPr>
        <p:txBody>
          <a:bodyPr/>
          <a:lstStyle/>
          <a:p>
            <a:r>
              <a:rPr lang="en-US" dirty="0" smtClean="0"/>
              <a:t>Creates Windows Azure Project</a:t>
            </a:r>
          </a:p>
          <a:p>
            <a:r>
              <a:rPr lang="en-US" dirty="0" smtClean="0"/>
              <a:t>Allows you to add the following Role(s)</a:t>
            </a:r>
          </a:p>
          <a:p>
            <a:pPr lvl="1"/>
            <a:r>
              <a:rPr lang="en-US" dirty="0" smtClean="0"/>
              <a:t>Web Role</a:t>
            </a:r>
          </a:p>
          <a:p>
            <a:pPr lvl="2"/>
            <a:r>
              <a:rPr lang="en-US" dirty="0" smtClean="0"/>
              <a:t>ASP.NET web role – classic ASP.NET Web Application</a:t>
            </a:r>
          </a:p>
          <a:p>
            <a:pPr lvl="2"/>
            <a:r>
              <a:rPr lang="en-US" dirty="0" smtClean="0"/>
              <a:t>ASP.NET MVC2 web role</a:t>
            </a:r>
          </a:p>
          <a:p>
            <a:pPr lvl="2"/>
            <a:r>
              <a:rPr lang="en-US" dirty="0" smtClean="0"/>
              <a:t>WCF Service web role</a:t>
            </a:r>
          </a:p>
          <a:p>
            <a:pPr lvl="2"/>
            <a:r>
              <a:rPr lang="en-US" dirty="0" smtClean="0"/>
              <a:t>CGI web role – </a:t>
            </a:r>
            <a:r>
              <a:rPr lang="en-US" dirty="0" err="1" smtClean="0"/>
              <a:t>FastCGI</a:t>
            </a:r>
            <a:r>
              <a:rPr lang="en-US" dirty="0" smtClean="0"/>
              <a:t> Applications like PHP</a:t>
            </a:r>
          </a:p>
          <a:p>
            <a:pPr lvl="1"/>
            <a:r>
              <a:rPr lang="en-US" dirty="0" smtClean="0"/>
              <a:t>Worker Role</a:t>
            </a:r>
          </a:p>
          <a:p>
            <a:pPr lvl="1"/>
            <a:r>
              <a:rPr lang="en-US" dirty="0" smtClean="0"/>
              <a:t>Virtual Machine Role</a:t>
            </a:r>
          </a:p>
          <a:p>
            <a:pPr lvl="1"/>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Modules</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Windows Azure Overview</a:t>
            </a:r>
          </a:p>
          <a:p>
            <a:pPr marL="514350" indent="-514350">
              <a:buFont typeface="+mj-lt"/>
              <a:buAutoNum type="arabicPeriod"/>
            </a:pPr>
            <a:r>
              <a:rPr lang="en-US" dirty="0" smtClean="0"/>
              <a:t>Development Environment / Portal</a:t>
            </a:r>
          </a:p>
          <a:p>
            <a:pPr>
              <a:buNone/>
            </a:pP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Windows Azure Project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Add a new Role Project</a:t>
            </a:r>
          </a:p>
          <a:p>
            <a:r>
              <a:rPr lang="en-US" dirty="0" smtClean="0"/>
              <a:t>Associate to Role Project</a:t>
            </a:r>
          </a:p>
          <a:p>
            <a:r>
              <a:rPr lang="en-US" dirty="0" smtClean="0"/>
              <a:t>Start Development Storage</a:t>
            </a:r>
          </a:p>
          <a:p>
            <a:r>
              <a:rPr lang="en-US" dirty="0" smtClean="0"/>
              <a:t>Contains configuration</a:t>
            </a:r>
          </a:p>
          <a:p>
            <a:pPr lvl="1"/>
            <a:r>
              <a:rPr lang="en-US" dirty="0" smtClean="0"/>
              <a:t>*.</a:t>
            </a:r>
            <a:r>
              <a:rPr lang="en-US" dirty="0" err="1" smtClean="0"/>
              <a:t>csdef</a:t>
            </a:r>
            <a:endParaRPr lang="en-US" dirty="0" smtClean="0"/>
          </a:p>
          <a:p>
            <a:pPr lvl="1"/>
            <a:r>
              <a:rPr lang="en-US" dirty="0" smtClean="0"/>
              <a:t>*.</a:t>
            </a:r>
            <a:r>
              <a:rPr lang="en-US" dirty="0" err="1" smtClean="0"/>
              <a:t>cscfg</a:t>
            </a:r>
            <a:endParaRPr lang="en-US" dirty="0" smtClean="0"/>
          </a:p>
          <a:p>
            <a:r>
              <a:rPr lang="en-US" dirty="0" smtClean="0"/>
              <a:t>Exposes Commands</a:t>
            </a:r>
          </a:p>
          <a:p>
            <a:pPr lvl="1"/>
            <a:r>
              <a:rPr lang="en-US" dirty="0" smtClean="0"/>
              <a:t>‘Publish’</a:t>
            </a:r>
          </a:p>
          <a:p>
            <a:pPr lvl="1"/>
            <a:r>
              <a:rPr lang="en-US" dirty="0" smtClean="0"/>
              <a:t>‘Browse to Portal’</a:t>
            </a:r>
          </a:p>
          <a:p>
            <a:r>
              <a:rPr lang="en-US" dirty="0" smtClean="0"/>
              <a:t>More…</a:t>
            </a:r>
            <a:endParaRPr lang="en-US" dirty="0"/>
          </a:p>
        </p:txBody>
      </p:sp>
      <p:pic>
        <p:nvPicPr>
          <p:cNvPr id="2050" name="Picture 2"/>
          <p:cNvPicPr>
            <a:picLocks noChangeAspect="1" noChangeArrowheads="1"/>
          </p:cNvPicPr>
          <p:nvPr/>
        </p:nvPicPr>
        <p:blipFill>
          <a:blip r:embed="rId2" cstate="print"/>
          <a:srcRect/>
          <a:stretch>
            <a:fillRect/>
          </a:stretch>
        </p:blipFill>
        <p:spPr bwMode="auto">
          <a:xfrm>
            <a:off x="6477000" y="1524000"/>
            <a:ext cx="2217737" cy="4533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strike="sngStrike" dirty="0" smtClean="0"/>
              <a:t>Development Fabric</a:t>
            </a:r>
            <a:r>
              <a:rPr lang="en-US" sz="3800" dirty="0" smtClean="0"/>
              <a:t> Compute Emulator</a:t>
            </a:r>
            <a:endParaRPr lang="en-US" sz="3800" dirty="0"/>
          </a:p>
        </p:txBody>
      </p:sp>
      <p:sp>
        <p:nvSpPr>
          <p:cNvPr id="3" name="Content Placeholder 2"/>
          <p:cNvSpPr>
            <a:spLocks noGrp="1"/>
          </p:cNvSpPr>
          <p:nvPr>
            <p:ph idx="1"/>
          </p:nvPr>
        </p:nvSpPr>
        <p:spPr/>
        <p:txBody>
          <a:bodyPr/>
          <a:lstStyle/>
          <a:p>
            <a:r>
              <a:rPr lang="en-US" dirty="0" smtClean="0"/>
              <a:t>Local Simulation Environment for the Cloud</a:t>
            </a:r>
          </a:p>
          <a:p>
            <a:r>
              <a:rPr lang="en-US" dirty="0" smtClean="0"/>
              <a:t>Azure equivalent to Cassini</a:t>
            </a:r>
          </a:p>
          <a:p>
            <a:r>
              <a:rPr lang="en-US" dirty="0" smtClean="0"/>
              <a:t>Allows for debugging and monitoring</a:t>
            </a:r>
          </a:p>
          <a:p>
            <a:pPr lvl="1"/>
            <a:r>
              <a:rPr lang="en-US" dirty="0" smtClean="0"/>
              <a:t>Attach debugger</a:t>
            </a:r>
          </a:p>
          <a:p>
            <a:pPr lvl="1"/>
            <a:r>
              <a:rPr lang="en-US" dirty="0" smtClean="0"/>
              <a:t>View logging and diagnostic information as it is being written to the Windows Azure log</a:t>
            </a:r>
          </a:p>
          <a:p>
            <a:pPr lvl="1"/>
            <a:r>
              <a:rPr lang="en-US" dirty="0" smtClean="0"/>
              <a:t>Open the local store</a:t>
            </a:r>
          </a:p>
          <a:p>
            <a:r>
              <a:rPr lang="en-US" dirty="0" smtClean="0"/>
              <a:t>Auto-assigns ports</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strike="sngStrike" dirty="0" smtClean="0"/>
              <a:t>Development Storage</a:t>
            </a:r>
            <a:r>
              <a:rPr lang="en-US" sz="3600" dirty="0" smtClean="0"/>
              <a:t> </a:t>
            </a:r>
            <a:r>
              <a:rPr lang="en-US" sz="3600" dirty="0" err="1" smtClean="0"/>
              <a:t>Storage</a:t>
            </a:r>
            <a:r>
              <a:rPr lang="en-US" sz="3600" dirty="0" smtClean="0"/>
              <a:t> Emulator</a:t>
            </a:r>
            <a:endParaRPr lang="en-US" sz="3600" dirty="0"/>
          </a:p>
        </p:txBody>
      </p:sp>
      <p:sp>
        <p:nvSpPr>
          <p:cNvPr id="3" name="Content Placeholder 2"/>
          <p:cNvSpPr>
            <a:spLocks noGrp="1"/>
          </p:cNvSpPr>
          <p:nvPr>
            <p:ph idx="1"/>
          </p:nvPr>
        </p:nvSpPr>
        <p:spPr/>
        <p:txBody>
          <a:bodyPr>
            <a:normAutofit fontScale="77500" lnSpcReduction="20000"/>
          </a:bodyPr>
          <a:lstStyle/>
          <a:p>
            <a:r>
              <a:rPr lang="en-US" dirty="0" smtClean="0"/>
              <a:t>Local simulation of Blob, Queue and Table Cloud Storage</a:t>
            </a:r>
          </a:p>
          <a:p>
            <a:r>
              <a:rPr lang="en-US" dirty="0" smtClean="0"/>
              <a:t>Uses SQL Server (Express by default) under the hood</a:t>
            </a:r>
          </a:p>
          <a:p>
            <a:r>
              <a:rPr lang="en-US" dirty="0" smtClean="0"/>
              <a:t>Account Information for Development Storage</a:t>
            </a:r>
          </a:p>
          <a:p>
            <a:pPr lvl="1"/>
            <a:r>
              <a:rPr lang="en-US" dirty="0" smtClean="0"/>
              <a:t>Account name: devstoreaccount1 </a:t>
            </a:r>
          </a:p>
          <a:p>
            <a:pPr lvl="1"/>
            <a:r>
              <a:rPr lang="en-US" dirty="0" smtClean="0"/>
              <a:t>Account key: </a:t>
            </a:r>
            <a:r>
              <a:rPr lang="en-US" sz="1900" dirty="0" smtClean="0"/>
              <a:t>Eby8vdM02xNOcqFlqUwJPLlmEtlCDXJ1OUzFT50uSRZ6IFsuFq2UVErCz4I6tq/K1SZFPTOtr/</a:t>
            </a:r>
            <a:r>
              <a:rPr lang="en-US" sz="1900" dirty="0" err="1" smtClean="0"/>
              <a:t>KBHBeksoGMGw</a:t>
            </a:r>
            <a:r>
              <a:rPr lang="en-US" sz="1900" dirty="0" smtClean="0"/>
              <a:t>==</a:t>
            </a:r>
          </a:p>
          <a:p>
            <a:pPr lvl="1"/>
            <a:r>
              <a:rPr lang="en-US" dirty="0" err="1" smtClean="0"/>
              <a:t>UseDevelopmentStorage</a:t>
            </a:r>
            <a:r>
              <a:rPr lang="en-US" dirty="0" smtClean="0"/>
              <a:t>=true</a:t>
            </a:r>
          </a:p>
          <a:p>
            <a:r>
              <a:rPr lang="en-US" dirty="0" smtClean="0"/>
              <a:t>Service URIs </a:t>
            </a:r>
          </a:p>
          <a:p>
            <a:pPr lvl="1"/>
            <a:r>
              <a:rPr lang="en-US" dirty="0" smtClean="0"/>
              <a:t>Blob:	http://127.0.0.1:10000</a:t>
            </a:r>
          </a:p>
          <a:p>
            <a:pPr lvl="1"/>
            <a:r>
              <a:rPr lang="en-US" dirty="0" smtClean="0"/>
              <a:t>Queue	http://127.0.0.1:10001</a:t>
            </a:r>
          </a:p>
          <a:p>
            <a:pPr lvl="1"/>
            <a:r>
              <a:rPr lang="en-US" dirty="0" smtClean="0"/>
              <a:t>Table	http://127.0.0.1:10002</a:t>
            </a:r>
          </a:p>
          <a:p>
            <a:r>
              <a:rPr lang="en-US" dirty="0" smtClean="0">
                <a:hlinkClick r:id="rId3"/>
              </a:rPr>
              <a:t>Differences between Development Storage and Cloud</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normAutofit fontScale="90000"/>
          </a:bodyPr>
          <a:lstStyle/>
          <a:p>
            <a:r>
              <a:rPr lang="en-US" dirty="0" smtClean="0"/>
              <a:t>Manually Starting Development Storage</a:t>
            </a:r>
            <a:endParaRPr lang="en-US" dirty="0"/>
          </a:p>
        </p:txBody>
      </p:sp>
      <p:sp>
        <p:nvSpPr>
          <p:cNvPr id="3" name="Content Placeholder 2"/>
          <p:cNvSpPr>
            <a:spLocks noGrp="1"/>
          </p:cNvSpPr>
          <p:nvPr>
            <p:ph idx="1"/>
          </p:nvPr>
        </p:nvSpPr>
        <p:spPr>
          <a:xfrm>
            <a:off x="457200" y="1600200"/>
            <a:ext cx="8458200" cy="4525963"/>
          </a:xfrm>
        </p:spPr>
        <p:txBody>
          <a:bodyPr/>
          <a:lstStyle/>
          <a:p>
            <a:pPr>
              <a:buNone/>
            </a:pPr>
            <a:r>
              <a:rPr lang="en-US" sz="2400" dirty="0" smtClean="0">
                <a:cs typeface="Courier New" pitchFamily="49" charset="0"/>
              </a:rPr>
              <a:t>Start</a:t>
            </a:r>
          </a:p>
          <a:p>
            <a:pPr>
              <a:buNone/>
            </a:pPr>
            <a:r>
              <a:rPr lang="en-US" sz="1400" dirty="0" smtClean="0">
                <a:latin typeface="Courier New" pitchFamily="49" charset="0"/>
                <a:cs typeface="Courier New" pitchFamily="49" charset="0"/>
              </a:rPr>
              <a:t>C:\Program Files\Windows Azure SDK\v1.3\bin\</a:t>
            </a:r>
            <a:r>
              <a:rPr lang="en-US" sz="1400" dirty="0" err="1" smtClean="0">
                <a:latin typeface="Courier New" pitchFamily="49" charset="0"/>
                <a:cs typeface="Courier New" pitchFamily="49" charset="0"/>
              </a:rPr>
              <a:t>devstore</a:t>
            </a:r>
            <a:r>
              <a:rPr lang="en-US" sz="1400" dirty="0" smtClean="0">
                <a:latin typeface="Courier New" pitchFamily="49" charset="0"/>
                <a:cs typeface="Courier New" pitchFamily="49" charset="0"/>
              </a:rPr>
              <a:t>\dsservice.exe</a:t>
            </a:r>
          </a:p>
          <a:p>
            <a:pPr>
              <a:buNone/>
            </a:pPr>
            <a:r>
              <a:rPr lang="en-US" sz="2400" dirty="0" smtClean="0">
                <a:cs typeface="Courier New" pitchFamily="49" charset="0"/>
              </a:rPr>
              <a:t>Stop</a:t>
            </a:r>
          </a:p>
          <a:p>
            <a:pPr>
              <a:buNone/>
            </a:pPr>
            <a:r>
              <a:rPr lang="en-US" sz="1400" dirty="0" smtClean="0">
                <a:latin typeface="Courier New" pitchFamily="49" charset="0"/>
                <a:cs typeface="Courier New" pitchFamily="49" charset="0"/>
              </a:rPr>
              <a:t>C:\Program Files\Windows Azure SDK\v1.3\bin\</a:t>
            </a:r>
            <a:r>
              <a:rPr lang="en-US" sz="1400" dirty="0" err="1" smtClean="0">
                <a:latin typeface="Courier New" pitchFamily="49" charset="0"/>
                <a:cs typeface="Courier New" pitchFamily="49" charset="0"/>
              </a:rPr>
              <a:t>devstore</a:t>
            </a:r>
            <a:r>
              <a:rPr lang="en-US" sz="1400" dirty="0" smtClean="0">
                <a:latin typeface="Courier New" pitchFamily="49" charset="0"/>
                <a:cs typeface="Courier New" pitchFamily="49" charset="0"/>
              </a:rPr>
              <a:t>\dsservice.exe /shutdown</a:t>
            </a:r>
          </a:p>
          <a:p>
            <a:pPr>
              <a:buNone/>
            </a:pPr>
            <a:endParaRPr lang="en-US" sz="1600" dirty="0" smtClean="0">
              <a:latin typeface="Courier New" pitchFamily="49" charset="0"/>
              <a:cs typeface="Courier New" pitchFamily="49" charset="0"/>
            </a:endParaRPr>
          </a:p>
          <a:p>
            <a:pPr>
              <a:buNone/>
            </a:pPr>
            <a:endParaRPr lang="en-US" dirty="0"/>
          </a:p>
        </p:txBody>
      </p:sp>
      <p:pic>
        <p:nvPicPr>
          <p:cNvPr id="31746" name="Picture 2"/>
          <p:cNvPicPr>
            <a:picLocks noChangeAspect="1" noChangeArrowheads="1"/>
          </p:cNvPicPr>
          <p:nvPr/>
        </p:nvPicPr>
        <p:blipFill>
          <a:blip r:embed="rId2" cstate="print"/>
          <a:srcRect/>
          <a:stretch>
            <a:fillRect/>
          </a:stretch>
        </p:blipFill>
        <p:spPr bwMode="auto">
          <a:xfrm>
            <a:off x="457200" y="3200400"/>
            <a:ext cx="8318701" cy="2895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Deployment Tools</a:t>
            </a:r>
            <a:endParaRPr lang="en-US" dirty="0"/>
          </a:p>
        </p:txBody>
      </p:sp>
      <p:sp>
        <p:nvSpPr>
          <p:cNvPr id="3" name="Content Placeholder 2"/>
          <p:cNvSpPr>
            <a:spLocks noGrp="1"/>
          </p:cNvSpPr>
          <p:nvPr>
            <p:ph idx="1"/>
          </p:nvPr>
        </p:nvSpPr>
        <p:spPr/>
        <p:txBody>
          <a:bodyPr/>
          <a:lstStyle/>
          <a:p>
            <a:r>
              <a:rPr lang="en-US" dirty="0" smtClean="0"/>
              <a:t>Allows you to deploy to the cloud directly from Visual Studio</a:t>
            </a:r>
          </a:p>
          <a:p>
            <a:r>
              <a:rPr lang="en-US" dirty="0" smtClean="0"/>
              <a:t>Configure certificate</a:t>
            </a:r>
          </a:p>
          <a:p>
            <a:pPr>
              <a:buNone/>
            </a:pPr>
            <a:r>
              <a:rPr lang="en-US" dirty="0" smtClean="0"/>
              <a:t>	for authentication</a:t>
            </a:r>
            <a:endParaRPr lang="en-US" dirty="0"/>
          </a:p>
        </p:txBody>
      </p:sp>
      <p:pic>
        <p:nvPicPr>
          <p:cNvPr id="1026" name="Picture 2" descr="C:\Users\RobBagby\AppData\Local\Temp\SNAGHTML6f428d.PNG"/>
          <p:cNvPicPr>
            <a:picLocks noChangeAspect="1" noChangeArrowheads="1"/>
          </p:cNvPicPr>
          <p:nvPr/>
        </p:nvPicPr>
        <p:blipFill>
          <a:blip r:embed="rId2" cstate="print"/>
          <a:srcRect/>
          <a:stretch>
            <a:fillRect/>
          </a:stretch>
        </p:blipFill>
        <p:spPr bwMode="auto">
          <a:xfrm>
            <a:off x="4343400" y="2209800"/>
            <a:ext cx="4340874" cy="3962400"/>
          </a:xfrm>
          <a:prstGeom prst="rect">
            <a:avLst/>
          </a:prstGeom>
          <a:noFill/>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2312" y="4406900"/>
            <a:ext cx="8193088" cy="1362075"/>
          </a:xfrm>
        </p:spPr>
        <p:txBody>
          <a:bodyPr/>
          <a:lstStyle/>
          <a:p>
            <a:r>
              <a:rPr lang="en-US" dirty="0" smtClean="0"/>
              <a:t>End of windows Azure Overview</a:t>
            </a:r>
            <a:endParaRPr lang="en-US" dirty="0"/>
          </a:p>
        </p:txBody>
      </p:sp>
      <p:sp>
        <p:nvSpPr>
          <p:cNvPr id="5" name="Text Placeholder 4"/>
          <p:cNvSpPr>
            <a:spLocks noGrp="1"/>
          </p:cNvSpPr>
          <p:nvPr>
            <p:ph type="body" idx="1"/>
          </p:nvPr>
        </p:nvSpPr>
        <p:spPr/>
        <p:txBody>
          <a:bodyPr/>
          <a:lstStyle/>
          <a:p>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DEMO</a:t>
            </a:r>
            <a:endParaRPr lang="en-US" dirty="0"/>
          </a:p>
        </p:txBody>
      </p:sp>
      <p:sp>
        <p:nvSpPr>
          <p:cNvPr id="5" name="Text Placeholder 4"/>
          <p:cNvSpPr>
            <a:spLocks noGrp="1"/>
          </p:cNvSpPr>
          <p:nvPr>
            <p:ph type="body" idx="1"/>
          </p:nvPr>
        </p:nvSpPr>
        <p:spPr/>
        <p:txBody>
          <a:bodyPr/>
          <a:lstStyle/>
          <a:p>
            <a:r>
              <a:rPr lang="en-US" dirty="0" smtClean="0"/>
              <a:t>Azure Application</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2209800"/>
            <a:ext cx="8077200" cy="533400"/>
          </a:xfrm>
          <a:prstGeom prst="roundRect">
            <a:avLst/>
          </a:prstGeom>
          <a:gradFill>
            <a:gsLst>
              <a:gs pos="0">
                <a:schemeClr val="accent1">
                  <a:lumMod val="20000"/>
                  <a:lumOff val="80000"/>
                </a:schemeClr>
              </a:gs>
              <a:gs pos="71000">
                <a:schemeClr val="accent1">
                  <a:lumMod val="20000"/>
                  <a:lumOff val="80000"/>
                </a:schemeClr>
              </a:gs>
              <a:gs pos="100000">
                <a:schemeClr val="accent1">
                  <a:lumMod val="60000"/>
                  <a:lumOff val="40000"/>
                </a:schemeClr>
              </a:gs>
            </a:gsLst>
            <a:lin ang="5400000" scaled="0"/>
          </a:gra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smtClean="0"/>
              <a:t>Windows Azure Overview: Agenda</a:t>
            </a:r>
            <a:endParaRPr lang="en-US" dirty="0"/>
          </a:p>
        </p:txBody>
      </p:sp>
      <p:sp>
        <p:nvSpPr>
          <p:cNvPr id="3" name="Content Placeholder 2"/>
          <p:cNvSpPr>
            <a:spLocks noGrp="1"/>
          </p:cNvSpPr>
          <p:nvPr>
            <p:ph idx="1"/>
          </p:nvPr>
        </p:nvSpPr>
        <p:spPr/>
        <p:txBody>
          <a:bodyPr/>
          <a:lstStyle/>
          <a:p>
            <a:pPr>
              <a:buNone/>
            </a:pPr>
            <a:endParaRPr lang="en-US" dirty="0" smtClean="0"/>
          </a:p>
          <a:p>
            <a:pPr marL="514350" indent="-514350">
              <a:buFont typeface="+mj-lt"/>
              <a:buAutoNum type="arabicPeriod"/>
            </a:pPr>
            <a:r>
              <a:rPr lang="en-US" dirty="0" smtClean="0"/>
              <a:t>Windows Azure at 50,000 feet</a:t>
            </a:r>
          </a:p>
          <a:p>
            <a:pPr marL="514350" indent="-514350">
              <a:buFont typeface="+mj-lt"/>
              <a:buAutoNum type="arabicPeriod"/>
            </a:pPr>
            <a:r>
              <a:rPr lang="en-US" dirty="0" smtClean="0"/>
              <a:t>Why should you care about Windows Azure</a:t>
            </a:r>
          </a:p>
          <a:p>
            <a:pPr marL="514350" indent="-514350">
              <a:buFont typeface="+mj-lt"/>
              <a:buAutoNum type="arabicPeriod"/>
            </a:pPr>
            <a:r>
              <a:rPr lang="en-US" dirty="0" smtClean="0"/>
              <a:t>Windows Azure: The cloud OS</a:t>
            </a:r>
          </a:p>
          <a:p>
            <a:pPr>
              <a:buFont typeface="Arial" charset="0"/>
              <a:buChar char="•"/>
            </a:pPr>
            <a:endParaRPr lang="en-US" dirty="0" smtClean="0"/>
          </a:p>
          <a:p>
            <a:pPr>
              <a:buFont typeface="Arial" charset="0"/>
              <a:buChar cha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Windows Azure  Platform</a:t>
            </a:r>
            <a:endParaRPr lang="en-US" dirty="0"/>
          </a:p>
        </p:txBody>
      </p:sp>
      <p:sp>
        <p:nvSpPr>
          <p:cNvPr id="4" name="Rounded Rectangle 3"/>
          <p:cNvSpPr/>
          <p:nvPr/>
        </p:nvSpPr>
        <p:spPr bwMode="auto">
          <a:xfrm>
            <a:off x="609600" y="1981200"/>
            <a:ext cx="7894320" cy="2895600"/>
          </a:xfrm>
          <a:prstGeom prst="roundRect">
            <a:avLst>
              <a:gd name="adj" fmla="val 8190"/>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121893" tIns="60947" rIns="121893" bIns="60947" numCol="1" rtlCol="0" anchor="ctr" anchorCtr="0" compatLnSpc="1">
            <a:prstTxWarp prst="textNoShape">
              <a:avLst/>
            </a:prstTxWarp>
          </a:bodyPr>
          <a:lstStyle/>
          <a:p>
            <a:pPr algn="ctr" defTabSz="913875"/>
            <a:r>
              <a:rPr lang="en-US" sz="1800" dirty="0" smtClean="0">
                <a:solidFill>
                  <a:srgbClr val="FFFFFF"/>
                </a:solidFill>
                <a:latin typeface="Segoe" pitchFamily="34" charset="0"/>
              </a:rPr>
              <a:t>  </a:t>
            </a:r>
          </a:p>
        </p:txBody>
      </p:sp>
      <p:sp>
        <p:nvSpPr>
          <p:cNvPr id="5" name="Rectangle 4"/>
          <p:cNvSpPr/>
          <p:nvPr/>
        </p:nvSpPr>
        <p:spPr>
          <a:xfrm>
            <a:off x="1676400" y="2209800"/>
            <a:ext cx="6339706" cy="457200"/>
          </a:xfrm>
          <a:prstGeom prst="rect">
            <a:avLst/>
          </a:prstGeom>
        </p:spPr>
        <p:txBody>
          <a:bodyPr wrap="none" lIns="0" tIns="0" rIns="0" bIns="0">
            <a:noAutofit/>
          </a:bodyPr>
          <a:lstStyle/>
          <a:p>
            <a:pPr algn="ctr"/>
            <a:r>
              <a:rPr lang="en-US" sz="2400" dirty="0" smtClean="0">
                <a:solidFill>
                  <a:schemeClr val="bg1"/>
                </a:solidFill>
                <a:latin typeface="Segoe UI" pitchFamily="34" charset="0"/>
                <a:cs typeface="Segoe UI" pitchFamily="34" charset="0"/>
              </a:rPr>
              <a:t>Platform Services</a:t>
            </a:r>
            <a:endParaRPr lang="en-US" sz="2400" dirty="0">
              <a:solidFill>
                <a:schemeClr val="bg1"/>
              </a:solidFill>
              <a:latin typeface="Segoe UI" pitchFamily="34" charset="0"/>
              <a:cs typeface="Segoe UI" pitchFamily="34" charset="0"/>
            </a:endParaRPr>
          </a:p>
        </p:txBody>
      </p:sp>
      <p:sp>
        <p:nvSpPr>
          <p:cNvPr id="7" name="Rounded Rectangle 6"/>
          <p:cNvSpPr/>
          <p:nvPr/>
        </p:nvSpPr>
        <p:spPr bwMode="auto">
          <a:xfrm>
            <a:off x="786384" y="3200400"/>
            <a:ext cx="2514600" cy="685800"/>
          </a:xfrm>
          <a:prstGeom prst="roundRect">
            <a:avLst>
              <a:gd name="adj" fmla="val 23334"/>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21893" tIns="60947" rIns="121893" bIns="60947" numCol="1" rtlCol="0" anchor="ctr" anchorCtr="0" compatLnSpc="1">
            <a:prstTxWarp prst="textNoShape">
              <a:avLst/>
            </a:prstTxWarp>
          </a:bodyPr>
          <a:lstStyle/>
          <a:p>
            <a:pPr algn="ctr" defTabSz="913875"/>
            <a:endParaRPr lang="en-US" dirty="0" smtClean="0">
              <a:solidFill>
                <a:srgbClr val="FFFFFF"/>
              </a:solidFill>
              <a:latin typeface="Segoe" pitchFamily="34" charset="0"/>
            </a:endParaRPr>
          </a:p>
        </p:txBody>
      </p:sp>
      <p:sp>
        <p:nvSpPr>
          <p:cNvPr id="8" name="Rounded Rectangle 7"/>
          <p:cNvSpPr/>
          <p:nvPr/>
        </p:nvSpPr>
        <p:spPr bwMode="auto">
          <a:xfrm>
            <a:off x="762000" y="2209800"/>
            <a:ext cx="7652659" cy="762000"/>
          </a:xfrm>
          <a:prstGeom prst="roundRect">
            <a:avLst>
              <a:gd name="adj" fmla="val 23334"/>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21893" tIns="60947" rIns="121893" bIns="60947" numCol="1" rtlCol="0" anchor="ctr" anchorCtr="0" compatLnSpc="1">
            <a:prstTxWarp prst="textNoShape">
              <a:avLst/>
            </a:prstTxWarp>
          </a:bodyPr>
          <a:lstStyle/>
          <a:p>
            <a:pPr algn="ctr" defTabSz="913875"/>
            <a:endParaRPr lang="en-US" dirty="0" smtClean="0">
              <a:solidFill>
                <a:srgbClr val="FFFFFF"/>
              </a:solidFill>
              <a:latin typeface="Segoe" pitchFamily="34" charset="0"/>
            </a:endParaRPr>
          </a:p>
        </p:txBody>
      </p:sp>
      <p:sp>
        <p:nvSpPr>
          <p:cNvPr id="10" name="Rounded Rectangle 9"/>
          <p:cNvSpPr/>
          <p:nvPr/>
        </p:nvSpPr>
        <p:spPr bwMode="auto">
          <a:xfrm>
            <a:off x="5922264" y="3200400"/>
            <a:ext cx="2514600" cy="685800"/>
          </a:xfrm>
          <a:prstGeom prst="roundRect">
            <a:avLst>
              <a:gd name="adj" fmla="val 23334"/>
            </a:avLst>
          </a:prstGeom>
          <a:solidFill>
            <a:schemeClr val="bg1"/>
          </a:solid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21893" tIns="60947" rIns="121893" bIns="60947" numCol="1" rtlCol="0" anchor="ctr" anchorCtr="0" compatLnSpc="1">
            <a:prstTxWarp prst="textNoShape">
              <a:avLst/>
            </a:prstTxWarp>
          </a:bodyPr>
          <a:lstStyle/>
          <a:p>
            <a:pPr algn="ctr" defTabSz="913875"/>
            <a:endParaRPr lang="en-US" dirty="0" smtClean="0">
              <a:solidFill>
                <a:srgbClr val="FFFFFF"/>
              </a:solidFill>
              <a:latin typeface="Segoe" pitchFamily="34" charset="0"/>
            </a:endParaRPr>
          </a:p>
        </p:txBody>
      </p:sp>
      <p:sp>
        <p:nvSpPr>
          <p:cNvPr id="11" name="Rounded Rectangle 10"/>
          <p:cNvSpPr/>
          <p:nvPr/>
        </p:nvSpPr>
        <p:spPr bwMode="auto">
          <a:xfrm>
            <a:off x="3352800" y="3200400"/>
            <a:ext cx="2514600" cy="685800"/>
          </a:xfrm>
          <a:prstGeom prst="roundRect">
            <a:avLst>
              <a:gd name="adj" fmla="val 23334"/>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21893" tIns="60947" rIns="121893" bIns="60947" numCol="1" rtlCol="0" anchor="ctr" anchorCtr="0" compatLnSpc="1">
            <a:prstTxWarp prst="textNoShape">
              <a:avLst/>
            </a:prstTxWarp>
          </a:bodyPr>
          <a:lstStyle/>
          <a:p>
            <a:pPr algn="ctr" defTabSz="913875"/>
            <a:endParaRPr lang="en-US" dirty="0" smtClean="0">
              <a:solidFill>
                <a:srgbClr val="FFFFFF"/>
              </a:solidFill>
              <a:latin typeface="Segoe" pitchFamily="34" charset="0"/>
            </a:endParaRPr>
          </a:p>
        </p:txBody>
      </p:sp>
      <p:pic>
        <p:nvPicPr>
          <p:cNvPr id="19" name="Picture 18" descr="Azure.png"/>
          <p:cNvPicPr>
            <a:picLocks noChangeAspect="1"/>
          </p:cNvPicPr>
          <p:nvPr/>
        </p:nvPicPr>
        <p:blipFill>
          <a:blip r:embed="rId2" cstate="print"/>
          <a:stretch>
            <a:fillRect/>
          </a:stretch>
        </p:blipFill>
        <p:spPr>
          <a:xfrm>
            <a:off x="2040007" y="2288140"/>
            <a:ext cx="655377" cy="655377"/>
          </a:xfrm>
          <a:prstGeom prst="rect">
            <a:avLst/>
          </a:prstGeom>
        </p:spPr>
      </p:pic>
      <p:sp>
        <p:nvSpPr>
          <p:cNvPr id="20" name="TextBox 19"/>
          <p:cNvSpPr txBox="1"/>
          <p:nvPr/>
        </p:nvSpPr>
        <p:spPr>
          <a:xfrm>
            <a:off x="2725807" y="2440540"/>
            <a:ext cx="4648200" cy="533400"/>
          </a:xfrm>
          <a:prstGeom prst="rect">
            <a:avLst/>
          </a:prstGeom>
        </p:spPr>
        <p:txBody>
          <a:bodyPr vert="horz" wrap="square" lIns="0" tIns="0" rIns="0" bIns="0" rtlCol="0">
            <a:noAutofit/>
          </a:bodyPr>
          <a:lstStyle/>
          <a:p>
            <a:pPr marL="0" marR="0" indent="0" algn="l" defTabSz="914363" rtl="0" eaLnBrk="1" fontAlgn="auto" latinLnBrk="0" hangingPunct="1">
              <a:lnSpc>
                <a:spcPct val="90000"/>
              </a:lnSpc>
              <a:spcBef>
                <a:spcPts val="0"/>
              </a:spcBef>
              <a:spcAft>
                <a:spcPts val="0"/>
              </a:spcAft>
              <a:buClrTx/>
              <a:buSzTx/>
              <a:buFontTx/>
              <a:buNone/>
              <a:tabLst/>
            </a:pPr>
            <a:r>
              <a:rPr kumimoji="0" lang="en-US" sz="2800" b="1" i="0" u="none" strike="noStrike" kern="1200" cap="none" spc="0" normalizeH="0" baseline="0" noProof="0" dirty="0" smtClean="0">
                <a:ln>
                  <a:noFill/>
                </a:ln>
                <a:solidFill>
                  <a:srgbClr val="373737"/>
                </a:solidFill>
                <a:effectLst/>
                <a:uLnTx/>
                <a:uFillTx/>
                <a:latin typeface="Corbel" pitchFamily="34" charset="0"/>
              </a:rPr>
              <a:t>Windows </a:t>
            </a:r>
            <a:r>
              <a:rPr kumimoji="0" lang="en-US" sz="2800" i="0" u="none" strike="noStrike" kern="1200" cap="none" spc="0" normalizeH="0" baseline="0" noProof="0" dirty="0" smtClean="0">
                <a:ln>
                  <a:noFill/>
                </a:ln>
                <a:solidFill>
                  <a:srgbClr val="373737"/>
                </a:solidFill>
                <a:effectLst/>
                <a:uLnTx/>
                <a:uFillTx/>
                <a:latin typeface="Corbel" pitchFamily="34" charset="0"/>
              </a:rPr>
              <a:t>Azure  Platform</a:t>
            </a:r>
          </a:p>
        </p:txBody>
      </p:sp>
      <p:sp>
        <p:nvSpPr>
          <p:cNvPr id="21" name="TextBox 20"/>
          <p:cNvSpPr txBox="1"/>
          <p:nvPr/>
        </p:nvSpPr>
        <p:spPr>
          <a:xfrm>
            <a:off x="5011807" y="2440540"/>
            <a:ext cx="762000" cy="304800"/>
          </a:xfrm>
          <a:prstGeom prst="rect">
            <a:avLst/>
          </a:prstGeom>
        </p:spPr>
        <p:txBody>
          <a:bodyPr vert="horz" wrap="square" lIns="0" tIns="0" rIns="0" bIns="0" rtlCol="0">
            <a:noAutofit/>
          </a:bodyPr>
          <a:lstStyle/>
          <a:p>
            <a:pPr marL="0" marR="0" indent="0" algn="l" defTabSz="914363" rtl="0" eaLnBrk="1" fontAlgn="auto" latinLnBrk="0" hangingPunct="1">
              <a:lnSpc>
                <a:spcPct val="90000"/>
              </a:lnSpc>
              <a:spcBef>
                <a:spcPts val="0"/>
              </a:spcBef>
              <a:spcAft>
                <a:spcPts val="0"/>
              </a:spcAft>
              <a:buClrTx/>
              <a:buSzTx/>
              <a:buFontTx/>
              <a:buNone/>
              <a:tabLst/>
            </a:pPr>
            <a:r>
              <a:rPr kumimoji="0" lang="en-US" sz="1600" b="1" i="0" u="none" strike="noStrike" kern="1200" cap="none" spc="0" normalizeH="0" baseline="0" noProof="0" dirty="0" smtClean="0">
                <a:ln>
                  <a:noFill/>
                </a:ln>
                <a:solidFill>
                  <a:srgbClr val="373737"/>
                </a:solidFill>
                <a:effectLst/>
                <a:uLnTx/>
                <a:uFillTx/>
                <a:latin typeface="+mn-lt"/>
                <a:ea typeface="+mn-ea"/>
                <a:cs typeface="+mn-cs"/>
              </a:rPr>
              <a:t>™ </a:t>
            </a:r>
          </a:p>
        </p:txBody>
      </p:sp>
      <p:sp>
        <p:nvSpPr>
          <p:cNvPr id="22" name="TextBox 21"/>
          <p:cNvSpPr txBox="1"/>
          <p:nvPr/>
        </p:nvSpPr>
        <p:spPr>
          <a:xfrm>
            <a:off x="862584" y="3352800"/>
            <a:ext cx="2438400" cy="533400"/>
          </a:xfrm>
          <a:prstGeom prst="rect">
            <a:avLst/>
          </a:prstGeom>
        </p:spPr>
        <p:txBody>
          <a:bodyPr vert="horz" wrap="square" lIns="0" tIns="0" rIns="0" bIns="0" rtlCol="0">
            <a:noAutofit/>
          </a:bodyPr>
          <a:lstStyle/>
          <a:p>
            <a:pPr marL="0" marR="0" indent="0" algn="l" defTabSz="914363" rtl="0" eaLnBrk="1" fontAlgn="auto" latinLnBrk="0" hangingPunct="1">
              <a:lnSpc>
                <a:spcPct val="90000"/>
              </a:lnSpc>
              <a:spcBef>
                <a:spcPts val="0"/>
              </a:spcBef>
              <a:spcAft>
                <a:spcPts val="0"/>
              </a:spcAft>
              <a:buClrTx/>
              <a:buSzTx/>
              <a:buFontTx/>
              <a:buNone/>
              <a:tabLst/>
            </a:pPr>
            <a:r>
              <a:rPr kumimoji="0" lang="en-US" sz="2800" b="1" i="0" u="none" strike="noStrike" kern="1200" cap="none" spc="0" normalizeH="0" baseline="0" noProof="0" dirty="0" smtClean="0">
                <a:ln>
                  <a:noFill/>
                </a:ln>
                <a:solidFill>
                  <a:srgbClr val="373737"/>
                </a:solidFill>
                <a:effectLst/>
                <a:uLnTx/>
                <a:uFillTx/>
                <a:latin typeface="Corbel" pitchFamily="34" charset="0"/>
              </a:rPr>
              <a:t>Windows </a:t>
            </a:r>
            <a:r>
              <a:rPr kumimoji="0" lang="en-US" sz="2800" i="0" u="none" strike="noStrike" kern="1200" cap="none" spc="0" normalizeH="0" baseline="0" noProof="0" dirty="0" smtClean="0">
                <a:ln>
                  <a:noFill/>
                </a:ln>
                <a:solidFill>
                  <a:srgbClr val="373737"/>
                </a:solidFill>
                <a:effectLst/>
                <a:uLnTx/>
                <a:uFillTx/>
                <a:latin typeface="Corbel" pitchFamily="34" charset="0"/>
              </a:rPr>
              <a:t>Azure</a:t>
            </a:r>
          </a:p>
        </p:txBody>
      </p:sp>
      <p:sp>
        <p:nvSpPr>
          <p:cNvPr id="23" name="TextBox 22"/>
          <p:cNvSpPr txBox="1"/>
          <p:nvPr/>
        </p:nvSpPr>
        <p:spPr>
          <a:xfrm>
            <a:off x="3834384" y="3352800"/>
            <a:ext cx="1752600" cy="533400"/>
          </a:xfrm>
          <a:prstGeom prst="rect">
            <a:avLst/>
          </a:prstGeom>
        </p:spPr>
        <p:txBody>
          <a:bodyPr vert="horz" wrap="square" lIns="0" tIns="0" rIns="0" bIns="0" rtlCol="0">
            <a:noAutofit/>
          </a:bodyPr>
          <a:lstStyle/>
          <a:p>
            <a:pPr marL="0" marR="0" indent="0" algn="l" defTabSz="914363" rtl="0" eaLnBrk="1" fontAlgn="auto" latinLnBrk="0" hangingPunct="1">
              <a:lnSpc>
                <a:spcPct val="90000"/>
              </a:lnSpc>
              <a:spcBef>
                <a:spcPts val="0"/>
              </a:spcBef>
              <a:spcAft>
                <a:spcPts val="0"/>
              </a:spcAft>
              <a:buClrTx/>
              <a:buSzTx/>
              <a:buFontTx/>
              <a:buNone/>
              <a:tabLst/>
            </a:pPr>
            <a:r>
              <a:rPr kumimoji="0" lang="en-US" sz="2800" b="1" i="0" u="none" strike="noStrike" kern="1200" cap="none" spc="0" normalizeH="0" baseline="0" noProof="0" dirty="0" smtClean="0">
                <a:ln>
                  <a:noFill/>
                </a:ln>
                <a:solidFill>
                  <a:srgbClr val="373737"/>
                </a:solidFill>
                <a:effectLst/>
                <a:uLnTx/>
                <a:uFillTx/>
                <a:latin typeface="Corbel" pitchFamily="34" charset="0"/>
              </a:rPr>
              <a:t>SQL </a:t>
            </a:r>
            <a:r>
              <a:rPr kumimoji="0" lang="en-US" sz="2800" i="0" u="none" strike="noStrike" kern="1200" cap="none" spc="0" normalizeH="0" baseline="0" noProof="0" dirty="0" smtClean="0">
                <a:ln>
                  <a:noFill/>
                </a:ln>
                <a:solidFill>
                  <a:srgbClr val="373737"/>
                </a:solidFill>
                <a:effectLst/>
                <a:uLnTx/>
                <a:uFillTx/>
                <a:latin typeface="Corbel" pitchFamily="34" charset="0"/>
              </a:rPr>
              <a:t>Azure</a:t>
            </a:r>
          </a:p>
        </p:txBody>
      </p:sp>
      <p:sp>
        <p:nvSpPr>
          <p:cNvPr id="24" name="TextBox 23"/>
          <p:cNvSpPr txBox="1"/>
          <p:nvPr/>
        </p:nvSpPr>
        <p:spPr>
          <a:xfrm>
            <a:off x="6348984" y="3352800"/>
            <a:ext cx="1752600" cy="533400"/>
          </a:xfrm>
          <a:prstGeom prst="rect">
            <a:avLst/>
          </a:prstGeom>
        </p:spPr>
        <p:txBody>
          <a:bodyPr vert="horz" wrap="square" lIns="0" tIns="0" rIns="0" bIns="0" rtlCol="0">
            <a:noAutofit/>
          </a:bodyPr>
          <a:lstStyle/>
          <a:p>
            <a:pPr marL="0" marR="0" indent="0" algn="l" defTabSz="914363" rtl="0" eaLnBrk="1" fontAlgn="auto" latinLnBrk="0" hangingPunct="1">
              <a:lnSpc>
                <a:spcPct val="90000"/>
              </a:lnSpc>
              <a:spcBef>
                <a:spcPts val="0"/>
              </a:spcBef>
              <a:spcAft>
                <a:spcPts val="0"/>
              </a:spcAft>
              <a:buClrTx/>
              <a:buSzTx/>
              <a:buFontTx/>
              <a:buNone/>
              <a:tabLst/>
            </a:pPr>
            <a:r>
              <a:rPr kumimoji="0" lang="en-US" sz="2800" i="0" u="none" strike="noStrike" kern="1200" cap="none" spc="0" normalizeH="0" baseline="0" noProof="0" dirty="0" err="1" smtClean="0">
                <a:ln>
                  <a:noFill/>
                </a:ln>
                <a:solidFill>
                  <a:srgbClr val="373737"/>
                </a:solidFill>
                <a:effectLst/>
                <a:uLnTx/>
                <a:uFillTx/>
                <a:latin typeface="Corbel" pitchFamily="34" charset="0"/>
              </a:rPr>
              <a:t>AppFabric</a:t>
            </a:r>
            <a:endParaRPr kumimoji="0" lang="en-US" sz="2800" i="0" u="none" strike="noStrike" kern="1200" cap="none" spc="0" normalizeH="0" baseline="0" noProof="0" dirty="0" smtClean="0">
              <a:ln>
                <a:noFill/>
              </a:ln>
              <a:solidFill>
                <a:srgbClr val="373737"/>
              </a:solidFill>
              <a:effectLst/>
              <a:uLnTx/>
              <a:uFillTx/>
              <a:latin typeface="Corbel" pitchFamily="34" charset="0"/>
            </a:endParaRPr>
          </a:p>
        </p:txBody>
      </p:sp>
      <p:sp>
        <p:nvSpPr>
          <p:cNvPr id="25" name="TextBox 24"/>
          <p:cNvSpPr txBox="1"/>
          <p:nvPr/>
        </p:nvSpPr>
        <p:spPr>
          <a:xfrm>
            <a:off x="5181600" y="609600"/>
            <a:ext cx="2209800" cy="381000"/>
          </a:xfrm>
          <a:prstGeom prst="rect">
            <a:avLst/>
          </a:prstGeom>
        </p:spPr>
        <p:txBody>
          <a:bodyPr vert="horz" wrap="square" lIns="0" tIns="0" rIns="0" bIns="0" rtlCol="0">
            <a:noAutofit/>
          </a:bodyPr>
          <a:lstStyle/>
          <a:p>
            <a:pPr defTabSz="914363">
              <a:lnSpc>
                <a:spcPct val="90000"/>
              </a:lnSpc>
            </a:pPr>
            <a:r>
              <a:rPr lang="en-US" sz="2400" dirty="0" smtClean="0"/>
              <a:t>™</a:t>
            </a:r>
            <a:endParaRPr kumimoji="0" lang="en-US" sz="2400" b="1" i="0" u="none" strike="noStrike" kern="1200" cap="none" spc="0" normalizeH="0" baseline="0" noProof="0" dirty="0" smtClean="0">
              <a:ln>
                <a:noFill/>
              </a:ln>
              <a:solidFill>
                <a:srgbClr val="373737"/>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bwMode="auto">
          <a:xfrm>
            <a:off x="609600" y="1981200"/>
            <a:ext cx="7894320" cy="2895600"/>
          </a:xfrm>
          <a:prstGeom prst="roundRect">
            <a:avLst>
              <a:gd name="adj" fmla="val 8190"/>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121893" tIns="60947" rIns="121893" bIns="60947" numCol="1" rtlCol="0" anchor="ctr" anchorCtr="0" compatLnSpc="1">
            <a:prstTxWarp prst="textNoShape">
              <a:avLst/>
            </a:prstTxWarp>
          </a:bodyPr>
          <a:lstStyle/>
          <a:p>
            <a:pPr algn="ctr" defTabSz="913875"/>
            <a:r>
              <a:rPr lang="en-US" sz="1800" dirty="0" smtClean="0">
                <a:solidFill>
                  <a:srgbClr val="FFFFFF"/>
                </a:solidFill>
                <a:latin typeface="Segoe" pitchFamily="34" charset="0"/>
              </a:rPr>
              <a:t>  </a:t>
            </a:r>
          </a:p>
        </p:txBody>
      </p:sp>
      <p:sp>
        <p:nvSpPr>
          <p:cNvPr id="16" name="Rounded Rectangle 15"/>
          <p:cNvSpPr/>
          <p:nvPr/>
        </p:nvSpPr>
        <p:spPr bwMode="auto">
          <a:xfrm>
            <a:off x="779393" y="3122060"/>
            <a:ext cx="7652659" cy="1678540"/>
          </a:xfrm>
          <a:prstGeom prst="roundRect">
            <a:avLst>
              <a:gd name="adj" fmla="val 23334"/>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21893" tIns="60947" rIns="121893" bIns="60947" numCol="1" rtlCol="0" anchor="ctr" anchorCtr="0" compatLnSpc="1">
            <a:prstTxWarp prst="textNoShape">
              <a:avLst/>
            </a:prstTxWarp>
          </a:bodyPr>
          <a:lstStyle/>
          <a:p>
            <a:pPr algn="ctr" defTabSz="913875"/>
            <a:endParaRPr lang="en-US" dirty="0" smtClean="0">
              <a:solidFill>
                <a:srgbClr val="FFFFFF"/>
              </a:solidFill>
              <a:latin typeface="Segoe" pitchFamily="34" charset="0"/>
            </a:endParaRPr>
          </a:p>
        </p:txBody>
      </p:sp>
      <p:sp>
        <p:nvSpPr>
          <p:cNvPr id="2" name="Title 1"/>
          <p:cNvSpPr>
            <a:spLocks noGrp="1"/>
          </p:cNvSpPr>
          <p:nvPr>
            <p:ph type="title"/>
          </p:nvPr>
        </p:nvSpPr>
        <p:spPr/>
        <p:txBody>
          <a:bodyPr/>
          <a:lstStyle/>
          <a:p>
            <a:r>
              <a:rPr lang="en-US" dirty="0" smtClean="0"/>
              <a:t>Windows Azure  </a:t>
            </a:r>
            <a:endParaRPr lang="en-US" dirty="0"/>
          </a:p>
        </p:txBody>
      </p:sp>
      <p:sp>
        <p:nvSpPr>
          <p:cNvPr id="5" name="Rectangle 4"/>
          <p:cNvSpPr/>
          <p:nvPr/>
        </p:nvSpPr>
        <p:spPr>
          <a:xfrm>
            <a:off x="2438400" y="2209800"/>
            <a:ext cx="6339706" cy="457200"/>
          </a:xfrm>
          <a:prstGeom prst="rect">
            <a:avLst/>
          </a:prstGeom>
        </p:spPr>
        <p:txBody>
          <a:bodyPr wrap="none" lIns="0" tIns="0" rIns="0" bIns="0">
            <a:noAutofit/>
          </a:bodyPr>
          <a:lstStyle/>
          <a:p>
            <a:pPr algn="ctr"/>
            <a:r>
              <a:rPr lang="en-US" sz="2400" dirty="0" smtClean="0">
                <a:solidFill>
                  <a:schemeClr val="bg1"/>
                </a:solidFill>
                <a:latin typeface="Segoe UI" pitchFamily="34" charset="0"/>
                <a:cs typeface="Segoe UI" pitchFamily="34" charset="0"/>
              </a:rPr>
              <a:t>Platform Services</a:t>
            </a:r>
            <a:endParaRPr lang="en-US" sz="2400" dirty="0">
              <a:solidFill>
                <a:schemeClr val="bg1"/>
              </a:solidFill>
              <a:latin typeface="Segoe UI" pitchFamily="34" charset="0"/>
              <a:cs typeface="Segoe UI" pitchFamily="34" charset="0"/>
            </a:endParaRPr>
          </a:p>
        </p:txBody>
      </p:sp>
      <p:sp>
        <p:nvSpPr>
          <p:cNvPr id="7" name="Rounded Rectangle 6"/>
          <p:cNvSpPr/>
          <p:nvPr/>
        </p:nvSpPr>
        <p:spPr bwMode="auto">
          <a:xfrm>
            <a:off x="914400" y="3886200"/>
            <a:ext cx="2362200" cy="685800"/>
          </a:xfrm>
          <a:prstGeom prst="roundRect">
            <a:avLst>
              <a:gd name="adj" fmla="val 23334"/>
            </a:avLst>
          </a:prstGeom>
          <a:solidFill>
            <a:schemeClr val="accent1">
              <a:lumMod val="60000"/>
              <a:lumOff val="40000"/>
            </a:schemeClr>
          </a:solid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21893" tIns="60947" rIns="121893" bIns="60947" numCol="1" rtlCol="0" anchor="ctr" anchorCtr="0" compatLnSpc="1">
            <a:prstTxWarp prst="textNoShape">
              <a:avLst/>
            </a:prstTxWarp>
          </a:bodyPr>
          <a:lstStyle/>
          <a:p>
            <a:pPr algn="ctr" defTabSz="913875"/>
            <a:endParaRPr lang="en-US" dirty="0" smtClean="0">
              <a:solidFill>
                <a:srgbClr val="FFFFFF"/>
              </a:solidFill>
              <a:latin typeface="Segoe" pitchFamily="34" charset="0"/>
            </a:endParaRPr>
          </a:p>
        </p:txBody>
      </p:sp>
      <p:sp>
        <p:nvSpPr>
          <p:cNvPr id="8" name="Rounded Rectangle 7"/>
          <p:cNvSpPr/>
          <p:nvPr/>
        </p:nvSpPr>
        <p:spPr bwMode="auto">
          <a:xfrm>
            <a:off x="762000" y="2209800"/>
            <a:ext cx="7652659" cy="762000"/>
          </a:xfrm>
          <a:prstGeom prst="roundRect">
            <a:avLst>
              <a:gd name="adj" fmla="val 23334"/>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21893" tIns="60947" rIns="121893" bIns="60947" numCol="1" rtlCol="0" anchor="ctr" anchorCtr="0" compatLnSpc="1">
            <a:prstTxWarp prst="textNoShape">
              <a:avLst/>
            </a:prstTxWarp>
          </a:bodyPr>
          <a:lstStyle/>
          <a:p>
            <a:pPr algn="ctr" defTabSz="913875"/>
            <a:endParaRPr lang="en-US" dirty="0" smtClean="0">
              <a:solidFill>
                <a:srgbClr val="FFFFFF"/>
              </a:solidFill>
              <a:latin typeface="Segoe" pitchFamily="34" charset="0"/>
            </a:endParaRPr>
          </a:p>
        </p:txBody>
      </p:sp>
      <p:sp>
        <p:nvSpPr>
          <p:cNvPr id="10" name="Rounded Rectangle 9"/>
          <p:cNvSpPr/>
          <p:nvPr/>
        </p:nvSpPr>
        <p:spPr bwMode="auto">
          <a:xfrm>
            <a:off x="5943600" y="3886200"/>
            <a:ext cx="2362200" cy="685800"/>
          </a:xfrm>
          <a:prstGeom prst="roundRect">
            <a:avLst>
              <a:gd name="adj" fmla="val 23334"/>
            </a:avLst>
          </a:prstGeom>
          <a:solidFill>
            <a:schemeClr val="accent1">
              <a:lumMod val="60000"/>
              <a:lumOff val="40000"/>
            </a:schemeClr>
          </a:solid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21893" tIns="60947" rIns="121893" bIns="60947" numCol="1" rtlCol="0" anchor="ctr" anchorCtr="0" compatLnSpc="1">
            <a:prstTxWarp prst="textNoShape">
              <a:avLst/>
            </a:prstTxWarp>
          </a:bodyPr>
          <a:lstStyle/>
          <a:p>
            <a:pPr algn="ctr" defTabSz="913875"/>
            <a:endParaRPr lang="en-US" dirty="0" smtClean="0">
              <a:solidFill>
                <a:srgbClr val="FFFFFF"/>
              </a:solidFill>
              <a:latin typeface="Segoe" pitchFamily="34" charset="0"/>
            </a:endParaRPr>
          </a:p>
        </p:txBody>
      </p:sp>
      <p:sp>
        <p:nvSpPr>
          <p:cNvPr id="11" name="Rounded Rectangle 10"/>
          <p:cNvSpPr/>
          <p:nvPr/>
        </p:nvSpPr>
        <p:spPr bwMode="auto">
          <a:xfrm>
            <a:off x="3429000" y="3886200"/>
            <a:ext cx="2362200" cy="685800"/>
          </a:xfrm>
          <a:prstGeom prst="roundRect">
            <a:avLst>
              <a:gd name="adj" fmla="val 23334"/>
            </a:avLst>
          </a:prstGeom>
          <a:solidFill>
            <a:schemeClr val="accent1">
              <a:lumMod val="60000"/>
              <a:lumOff val="40000"/>
            </a:schemeClr>
          </a:solid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21893" tIns="60947" rIns="121893" bIns="60947" numCol="1" rtlCol="0" anchor="ctr" anchorCtr="0" compatLnSpc="1">
            <a:prstTxWarp prst="textNoShape">
              <a:avLst/>
            </a:prstTxWarp>
          </a:bodyPr>
          <a:lstStyle/>
          <a:p>
            <a:pPr algn="ctr" defTabSz="913875"/>
            <a:endParaRPr lang="en-US" dirty="0" smtClean="0">
              <a:solidFill>
                <a:srgbClr val="FFFFFF"/>
              </a:solidFill>
              <a:latin typeface="Segoe" pitchFamily="34" charset="0"/>
            </a:endParaRPr>
          </a:p>
        </p:txBody>
      </p:sp>
      <p:sp>
        <p:nvSpPr>
          <p:cNvPr id="20" name="TextBox 19"/>
          <p:cNvSpPr txBox="1"/>
          <p:nvPr/>
        </p:nvSpPr>
        <p:spPr>
          <a:xfrm>
            <a:off x="762000" y="2440540"/>
            <a:ext cx="7620000" cy="533400"/>
          </a:xfrm>
          <a:prstGeom prst="rect">
            <a:avLst/>
          </a:prstGeom>
        </p:spPr>
        <p:txBody>
          <a:bodyPr vert="horz" wrap="square" lIns="0" tIns="0" rIns="0" bIns="0" rtlCol="0">
            <a:noAutofit/>
          </a:bodyPr>
          <a:lstStyle/>
          <a:p>
            <a:pPr marL="0" marR="0" indent="0" algn="ctr" defTabSz="914363" rtl="0" eaLnBrk="1" fontAlgn="auto" latinLnBrk="0" hangingPunct="1">
              <a:lnSpc>
                <a:spcPct val="90000"/>
              </a:lnSpc>
              <a:spcBef>
                <a:spcPts val="0"/>
              </a:spcBef>
              <a:spcAft>
                <a:spcPts val="0"/>
              </a:spcAft>
              <a:buClrTx/>
              <a:buSzTx/>
              <a:buFontTx/>
              <a:buNone/>
              <a:tabLst/>
            </a:pPr>
            <a:r>
              <a:rPr kumimoji="0" lang="en-US" sz="2800" i="0" u="none" strike="noStrike" kern="1200" cap="none" spc="0" normalizeH="0" baseline="0" noProof="0" dirty="0" smtClean="0">
                <a:ln>
                  <a:noFill/>
                </a:ln>
                <a:solidFill>
                  <a:srgbClr val="373737"/>
                </a:solidFill>
                <a:effectLst/>
                <a:uLnTx/>
                <a:uFillTx/>
                <a:latin typeface="Corbel" pitchFamily="34" charset="0"/>
              </a:rPr>
              <a:t>Service Hosting Services</a:t>
            </a:r>
          </a:p>
        </p:txBody>
      </p:sp>
      <p:sp>
        <p:nvSpPr>
          <p:cNvPr id="22" name="TextBox 21"/>
          <p:cNvSpPr txBox="1"/>
          <p:nvPr/>
        </p:nvSpPr>
        <p:spPr>
          <a:xfrm>
            <a:off x="914400" y="4038600"/>
            <a:ext cx="2286000" cy="533400"/>
          </a:xfrm>
          <a:prstGeom prst="rect">
            <a:avLst/>
          </a:prstGeom>
        </p:spPr>
        <p:txBody>
          <a:bodyPr vert="horz" wrap="square" lIns="0" tIns="0" rIns="0" bIns="0" rtlCol="0">
            <a:noAutofit/>
          </a:bodyPr>
          <a:lstStyle/>
          <a:p>
            <a:pPr marL="0" marR="0" indent="0" algn="ctr" defTabSz="914363" rtl="0" eaLnBrk="1" fontAlgn="auto" latinLnBrk="0" hangingPunct="1">
              <a:lnSpc>
                <a:spcPct val="90000"/>
              </a:lnSpc>
              <a:spcBef>
                <a:spcPts val="0"/>
              </a:spcBef>
              <a:spcAft>
                <a:spcPts val="0"/>
              </a:spcAft>
              <a:buClrTx/>
              <a:buSzTx/>
              <a:buFontTx/>
              <a:buNone/>
              <a:tabLst/>
            </a:pPr>
            <a:r>
              <a:rPr kumimoji="0" lang="en-US" sz="2800" i="0" u="none" strike="noStrike" kern="1200" cap="none" spc="0" normalizeH="0" baseline="0" noProof="0" dirty="0" smtClean="0">
                <a:ln>
                  <a:noFill/>
                </a:ln>
                <a:solidFill>
                  <a:srgbClr val="373737"/>
                </a:solidFill>
                <a:effectLst/>
                <a:uLnTx/>
                <a:uFillTx/>
                <a:latin typeface="Corbel" pitchFamily="34" charset="0"/>
              </a:rPr>
              <a:t>Table Storage</a:t>
            </a:r>
          </a:p>
        </p:txBody>
      </p:sp>
      <p:sp>
        <p:nvSpPr>
          <p:cNvPr id="23" name="TextBox 22"/>
          <p:cNvSpPr txBox="1"/>
          <p:nvPr/>
        </p:nvSpPr>
        <p:spPr>
          <a:xfrm>
            <a:off x="3505200" y="4038600"/>
            <a:ext cx="2286000" cy="533400"/>
          </a:xfrm>
          <a:prstGeom prst="rect">
            <a:avLst/>
          </a:prstGeom>
        </p:spPr>
        <p:txBody>
          <a:bodyPr vert="horz" wrap="square" lIns="0" tIns="0" rIns="0" bIns="0" rtlCol="0">
            <a:noAutofit/>
          </a:bodyPr>
          <a:lstStyle/>
          <a:p>
            <a:pPr marL="0" marR="0" indent="0" algn="ctr" defTabSz="914363" rtl="0" eaLnBrk="1" fontAlgn="auto" latinLnBrk="0" hangingPunct="1">
              <a:lnSpc>
                <a:spcPct val="90000"/>
              </a:lnSpc>
              <a:spcBef>
                <a:spcPts val="0"/>
              </a:spcBef>
              <a:spcAft>
                <a:spcPts val="0"/>
              </a:spcAft>
              <a:buClrTx/>
              <a:buSzTx/>
              <a:buFontTx/>
              <a:buNone/>
              <a:tabLst/>
            </a:pPr>
            <a:r>
              <a:rPr kumimoji="0" lang="en-US" sz="2800" i="0" u="none" strike="noStrike" kern="1200" cap="none" spc="0" normalizeH="0" baseline="0" noProof="0" dirty="0" smtClean="0">
                <a:ln>
                  <a:noFill/>
                </a:ln>
                <a:solidFill>
                  <a:srgbClr val="373737"/>
                </a:solidFill>
                <a:effectLst/>
                <a:uLnTx/>
                <a:uFillTx/>
                <a:latin typeface="Corbel" pitchFamily="34" charset="0"/>
              </a:rPr>
              <a:t>BLOB Storage</a:t>
            </a:r>
          </a:p>
        </p:txBody>
      </p:sp>
      <p:sp>
        <p:nvSpPr>
          <p:cNvPr id="24" name="TextBox 23"/>
          <p:cNvSpPr txBox="1"/>
          <p:nvPr/>
        </p:nvSpPr>
        <p:spPr>
          <a:xfrm>
            <a:off x="6096000" y="4038600"/>
            <a:ext cx="2209800" cy="533400"/>
          </a:xfrm>
          <a:prstGeom prst="rect">
            <a:avLst/>
          </a:prstGeom>
        </p:spPr>
        <p:txBody>
          <a:bodyPr vert="horz" wrap="square" lIns="0" tIns="0" rIns="0" bIns="0" rtlCol="0">
            <a:noAutofit/>
          </a:bodyPr>
          <a:lstStyle/>
          <a:p>
            <a:pPr marL="0" marR="0" indent="0" algn="ctr" defTabSz="914363" rtl="0" eaLnBrk="1" fontAlgn="auto" latinLnBrk="0" hangingPunct="1">
              <a:lnSpc>
                <a:spcPct val="90000"/>
              </a:lnSpc>
              <a:spcBef>
                <a:spcPts val="0"/>
              </a:spcBef>
              <a:spcAft>
                <a:spcPts val="0"/>
              </a:spcAft>
              <a:buClrTx/>
              <a:buSzTx/>
              <a:buFontTx/>
              <a:buNone/>
              <a:tabLst/>
            </a:pPr>
            <a:r>
              <a:rPr kumimoji="0" lang="en-US" sz="2800" i="0" u="none" strike="noStrike" kern="1200" cap="none" spc="0" normalizeH="0" baseline="0" noProof="0" dirty="0" smtClean="0">
                <a:ln>
                  <a:noFill/>
                </a:ln>
                <a:solidFill>
                  <a:srgbClr val="373737"/>
                </a:solidFill>
                <a:effectLst/>
                <a:uLnTx/>
                <a:uFillTx/>
                <a:latin typeface="Corbel" pitchFamily="34" charset="0"/>
              </a:rPr>
              <a:t>Queues</a:t>
            </a:r>
          </a:p>
        </p:txBody>
      </p:sp>
      <p:sp>
        <p:nvSpPr>
          <p:cNvPr id="25" name="TextBox 24"/>
          <p:cNvSpPr txBox="1"/>
          <p:nvPr/>
        </p:nvSpPr>
        <p:spPr>
          <a:xfrm>
            <a:off x="6324600" y="609600"/>
            <a:ext cx="2209800" cy="381000"/>
          </a:xfrm>
          <a:prstGeom prst="rect">
            <a:avLst/>
          </a:prstGeom>
        </p:spPr>
        <p:txBody>
          <a:bodyPr vert="horz" wrap="square" lIns="0" tIns="0" rIns="0" bIns="0" rtlCol="0">
            <a:noAutofit/>
          </a:bodyPr>
          <a:lstStyle/>
          <a:p>
            <a:pPr defTabSz="914363">
              <a:lnSpc>
                <a:spcPct val="90000"/>
              </a:lnSpc>
            </a:pPr>
            <a:r>
              <a:rPr lang="en-US" sz="2400" dirty="0" smtClean="0"/>
              <a:t>™</a:t>
            </a:r>
            <a:endParaRPr kumimoji="0" lang="en-US" sz="2400" b="1" i="0" u="none" strike="noStrike" kern="1200" cap="none" spc="0" normalizeH="0" baseline="0" noProof="0" dirty="0" smtClean="0">
              <a:ln>
                <a:noFill/>
              </a:ln>
              <a:solidFill>
                <a:srgbClr val="373737"/>
              </a:solidFill>
              <a:effectLst/>
              <a:uLnTx/>
              <a:uFillTx/>
              <a:latin typeface="+mn-lt"/>
              <a:ea typeface="+mn-ea"/>
              <a:cs typeface="+mn-cs"/>
            </a:endParaRPr>
          </a:p>
        </p:txBody>
      </p:sp>
      <p:sp>
        <p:nvSpPr>
          <p:cNvPr id="17" name="TextBox 16"/>
          <p:cNvSpPr txBox="1"/>
          <p:nvPr/>
        </p:nvSpPr>
        <p:spPr>
          <a:xfrm>
            <a:off x="914400" y="3352800"/>
            <a:ext cx="7239000" cy="533400"/>
          </a:xfrm>
          <a:prstGeom prst="rect">
            <a:avLst/>
          </a:prstGeom>
        </p:spPr>
        <p:txBody>
          <a:bodyPr vert="horz" wrap="square" lIns="0" tIns="0" rIns="0" bIns="0" rtlCol="0">
            <a:noAutofit/>
          </a:bodyPr>
          <a:lstStyle/>
          <a:p>
            <a:pPr marL="0" marR="0" indent="0" algn="ctr" defTabSz="914363" rtl="0" eaLnBrk="1" fontAlgn="auto" latinLnBrk="0" hangingPunct="1">
              <a:lnSpc>
                <a:spcPct val="90000"/>
              </a:lnSpc>
              <a:spcBef>
                <a:spcPts val="0"/>
              </a:spcBef>
              <a:spcAft>
                <a:spcPts val="0"/>
              </a:spcAft>
              <a:buClrTx/>
              <a:buSzTx/>
              <a:buFontTx/>
              <a:buNone/>
              <a:tabLst/>
            </a:pPr>
            <a:r>
              <a:rPr kumimoji="0" lang="en-US" sz="2800" i="0" u="none" strike="noStrike" kern="1200" cap="none" spc="0" normalizeH="0" baseline="0" noProof="0" dirty="0" smtClean="0">
                <a:ln>
                  <a:noFill/>
                </a:ln>
                <a:solidFill>
                  <a:srgbClr val="373737"/>
                </a:solidFill>
                <a:effectLst/>
                <a:uLnTx/>
                <a:uFillTx/>
                <a:latin typeface="Corbel" pitchFamily="34" charset="0"/>
              </a:rPr>
              <a:t>Shared Storage Services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descr="Cloud2.png"/>
          <p:cNvPicPr>
            <a:picLocks noChangeAspect="1"/>
          </p:cNvPicPr>
          <p:nvPr/>
        </p:nvPicPr>
        <p:blipFill>
          <a:blip r:embed="rId2" cstate="print"/>
          <a:stretch>
            <a:fillRect/>
          </a:stretch>
        </p:blipFill>
        <p:spPr>
          <a:xfrm>
            <a:off x="0" y="304800"/>
            <a:ext cx="9144000" cy="3733800"/>
          </a:xfrm>
          <a:prstGeom prst="rect">
            <a:avLst/>
          </a:prstGeom>
        </p:spPr>
      </p:pic>
      <p:sp>
        <p:nvSpPr>
          <p:cNvPr id="11" name="Rounded Rectangle 10"/>
          <p:cNvSpPr/>
          <p:nvPr/>
        </p:nvSpPr>
        <p:spPr bwMode="auto">
          <a:xfrm>
            <a:off x="4876800" y="1143000"/>
            <a:ext cx="2421007" cy="2057400"/>
          </a:xfrm>
          <a:prstGeom prst="roundRect">
            <a:avLst>
              <a:gd name="adj" fmla="val 23334"/>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21893" tIns="60947" rIns="121893" bIns="60947" numCol="1" rtlCol="0" anchor="ctr" anchorCtr="0" compatLnSpc="1">
            <a:prstTxWarp prst="textNoShape">
              <a:avLst/>
            </a:prstTxWarp>
          </a:bodyPr>
          <a:lstStyle/>
          <a:p>
            <a:pPr algn="ctr" defTabSz="913875"/>
            <a:endParaRPr lang="en-US" dirty="0" smtClean="0">
              <a:solidFill>
                <a:srgbClr val="FFFFFF"/>
              </a:solidFill>
              <a:latin typeface="Segoe" pitchFamily="34" charset="0"/>
            </a:endParaRPr>
          </a:p>
        </p:txBody>
      </p:sp>
      <p:sp>
        <p:nvSpPr>
          <p:cNvPr id="5" name="Rounded Rectangle 4"/>
          <p:cNvSpPr/>
          <p:nvPr/>
        </p:nvSpPr>
        <p:spPr bwMode="auto">
          <a:xfrm>
            <a:off x="5164207" y="2133600"/>
            <a:ext cx="1828800" cy="381000"/>
          </a:xfrm>
          <a:prstGeom prst="roundRect">
            <a:avLst>
              <a:gd name="adj" fmla="val 23334"/>
            </a:avLst>
          </a:prstGeom>
          <a:solidFill>
            <a:schemeClr val="accent1">
              <a:lumMod val="60000"/>
              <a:lumOff val="40000"/>
            </a:schemeClr>
          </a:solid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21893" tIns="60947" rIns="121893" bIns="60947" numCol="1" rtlCol="0" anchor="ctr" anchorCtr="0" compatLnSpc="1">
            <a:prstTxWarp prst="textNoShape">
              <a:avLst/>
            </a:prstTxWarp>
          </a:bodyPr>
          <a:lstStyle/>
          <a:p>
            <a:pPr algn="ctr" defTabSz="913875"/>
            <a:endParaRPr lang="en-US" dirty="0" smtClean="0">
              <a:solidFill>
                <a:srgbClr val="FFFFFF"/>
              </a:solidFill>
              <a:latin typeface="Segoe" pitchFamily="34" charset="0"/>
            </a:endParaRPr>
          </a:p>
        </p:txBody>
      </p:sp>
      <p:sp>
        <p:nvSpPr>
          <p:cNvPr id="6" name="Rounded Rectangle 5"/>
          <p:cNvSpPr/>
          <p:nvPr/>
        </p:nvSpPr>
        <p:spPr bwMode="auto">
          <a:xfrm>
            <a:off x="5164207" y="2590800"/>
            <a:ext cx="1828800" cy="381000"/>
          </a:xfrm>
          <a:prstGeom prst="roundRect">
            <a:avLst>
              <a:gd name="adj" fmla="val 23334"/>
            </a:avLst>
          </a:prstGeom>
          <a:solidFill>
            <a:schemeClr val="accent1">
              <a:lumMod val="60000"/>
              <a:lumOff val="40000"/>
            </a:schemeClr>
          </a:solid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21893" tIns="60947" rIns="121893" bIns="60947" numCol="1" rtlCol="0" anchor="ctr" anchorCtr="0" compatLnSpc="1">
            <a:prstTxWarp prst="textNoShape">
              <a:avLst/>
            </a:prstTxWarp>
          </a:bodyPr>
          <a:lstStyle/>
          <a:p>
            <a:pPr algn="ctr" defTabSz="913875"/>
            <a:endParaRPr lang="en-US" dirty="0" smtClean="0">
              <a:solidFill>
                <a:srgbClr val="FFFFFF"/>
              </a:solidFill>
              <a:latin typeface="Segoe" pitchFamily="34" charset="0"/>
            </a:endParaRPr>
          </a:p>
        </p:txBody>
      </p:sp>
      <p:sp>
        <p:nvSpPr>
          <p:cNvPr id="7" name="Rounded Rectangle 6"/>
          <p:cNvSpPr/>
          <p:nvPr/>
        </p:nvSpPr>
        <p:spPr bwMode="auto">
          <a:xfrm>
            <a:off x="5164207" y="1676400"/>
            <a:ext cx="1828800" cy="381000"/>
          </a:xfrm>
          <a:prstGeom prst="roundRect">
            <a:avLst>
              <a:gd name="adj" fmla="val 23334"/>
            </a:avLst>
          </a:prstGeom>
          <a:solidFill>
            <a:schemeClr val="accent1">
              <a:lumMod val="60000"/>
              <a:lumOff val="40000"/>
            </a:schemeClr>
          </a:solid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21893" tIns="60947" rIns="121893" bIns="60947" numCol="1" rtlCol="0" anchor="ctr" anchorCtr="0" compatLnSpc="1">
            <a:prstTxWarp prst="textNoShape">
              <a:avLst/>
            </a:prstTxWarp>
          </a:bodyPr>
          <a:lstStyle/>
          <a:p>
            <a:pPr algn="ctr" defTabSz="913875"/>
            <a:endParaRPr lang="en-US" dirty="0" smtClean="0">
              <a:solidFill>
                <a:srgbClr val="FFFFFF"/>
              </a:solidFill>
              <a:latin typeface="Segoe" pitchFamily="34" charset="0"/>
            </a:endParaRPr>
          </a:p>
        </p:txBody>
      </p:sp>
      <p:sp>
        <p:nvSpPr>
          <p:cNvPr id="8" name="TextBox 7"/>
          <p:cNvSpPr txBox="1"/>
          <p:nvPr/>
        </p:nvSpPr>
        <p:spPr>
          <a:xfrm>
            <a:off x="5088007" y="2209800"/>
            <a:ext cx="1828800" cy="304800"/>
          </a:xfrm>
          <a:prstGeom prst="rect">
            <a:avLst/>
          </a:prstGeom>
        </p:spPr>
        <p:txBody>
          <a:bodyPr vert="horz" wrap="square" lIns="0" tIns="0" rIns="0" bIns="0" rtlCol="0">
            <a:noAutofit/>
          </a:bodyPr>
          <a:lstStyle/>
          <a:p>
            <a:pPr marL="0" marR="0" indent="0" algn="ctr" defTabSz="914363" rtl="0" eaLnBrk="1" fontAlgn="auto" latinLnBrk="0" hangingPunct="1">
              <a:lnSpc>
                <a:spcPct val="90000"/>
              </a:lnSpc>
              <a:spcBef>
                <a:spcPts val="0"/>
              </a:spcBef>
              <a:spcAft>
                <a:spcPts val="0"/>
              </a:spcAft>
              <a:buClrTx/>
              <a:buSzTx/>
              <a:buFontTx/>
              <a:buNone/>
              <a:tabLst/>
            </a:pPr>
            <a:r>
              <a:rPr kumimoji="0" lang="en-US" sz="2000" i="0" u="none" strike="noStrike" kern="1200" cap="none" spc="0" normalizeH="0" baseline="0" noProof="0" dirty="0" smtClean="0">
                <a:ln>
                  <a:noFill/>
                </a:ln>
                <a:solidFill>
                  <a:srgbClr val="373737"/>
                </a:solidFill>
                <a:effectLst/>
                <a:uLnTx/>
                <a:uFillTx/>
                <a:latin typeface="Corbel" pitchFamily="34" charset="0"/>
              </a:rPr>
              <a:t>Table Storage</a:t>
            </a:r>
          </a:p>
        </p:txBody>
      </p:sp>
      <p:sp>
        <p:nvSpPr>
          <p:cNvPr id="9" name="TextBox 8"/>
          <p:cNvSpPr txBox="1"/>
          <p:nvPr/>
        </p:nvSpPr>
        <p:spPr>
          <a:xfrm>
            <a:off x="5240407" y="1752600"/>
            <a:ext cx="1676400" cy="228600"/>
          </a:xfrm>
          <a:prstGeom prst="rect">
            <a:avLst/>
          </a:prstGeom>
        </p:spPr>
        <p:txBody>
          <a:bodyPr vert="horz" wrap="square" lIns="0" tIns="0" rIns="0" bIns="0" rtlCol="0">
            <a:noAutofit/>
          </a:bodyPr>
          <a:lstStyle/>
          <a:p>
            <a:pPr marL="0" marR="0" indent="0" algn="ctr" defTabSz="914363" rtl="0" eaLnBrk="1" fontAlgn="auto" latinLnBrk="0" hangingPunct="1">
              <a:lnSpc>
                <a:spcPct val="90000"/>
              </a:lnSpc>
              <a:spcBef>
                <a:spcPts val="0"/>
              </a:spcBef>
              <a:spcAft>
                <a:spcPts val="0"/>
              </a:spcAft>
              <a:buClrTx/>
              <a:buSzTx/>
              <a:buFontTx/>
              <a:buNone/>
              <a:tabLst/>
            </a:pPr>
            <a:r>
              <a:rPr kumimoji="0" lang="en-US" sz="2000" i="0" u="none" strike="noStrike" kern="1200" cap="none" spc="0" normalizeH="0" baseline="0" noProof="0" dirty="0" smtClean="0">
                <a:ln>
                  <a:noFill/>
                </a:ln>
                <a:solidFill>
                  <a:srgbClr val="373737"/>
                </a:solidFill>
                <a:effectLst/>
                <a:uLnTx/>
                <a:uFillTx/>
                <a:latin typeface="Corbel" pitchFamily="34" charset="0"/>
              </a:rPr>
              <a:t>BLOB Storage</a:t>
            </a:r>
          </a:p>
        </p:txBody>
      </p:sp>
      <p:sp>
        <p:nvSpPr>
          <p:cNvPr id="10" name="TextBox 9"/>
          <p:cNvSpPr txBox="1"/>
          <p:nvPr/>
        </p:nvSpPr>
        <p:spPr>
          <a:xfrm>
            <a:off x="5316607" y="2667000"/>
            <a:ext cx="1600200" cy="304800"/>
          </a:xfrm>
          <a:prstGeom prst="rect">
            <a:avLst/>
          </a:prstGeom>
        </p:spPr>
        <p:txBody>
          <a:bodyPr vert="horz" wrap="square" lIns="0" tIns="0" rIns="0" bIns="0" rtlCol="0">
            <a:noAutofit/>
          </a:bodyPr>
          <a:lstStyle/>
          <a:p>
            <a:pPr marL="0" marR="0" indent="0" algn="ctr" defTabSz="914363" rtl="0" eaLnBrk="1" fontAlgn="auto" latinLnBrk="0" hangingPunct="1">
              <a:lnSpc>
                <a:spcPct val="90000"/>
              </a:lnSpc>
              <a:spcBef>
                <a:spcPts val="0"/>
              </a:spcBef>
              <a:spcAft>
                <a:spcPts val="0"/>
              </a:spcAft>
              <a:buClrTx/>
              <a:buSzTx/>
              <a:buFontTx/>
              <a:buNone/>
              <a:tabLst/>
            </a:pPr>
            <a:r>
              <a:rPr kumimoji="0" lang="en-US" sz="2000" i="0" u="none" strike="noStrike" kern="1200" cap="none" spc="0" normalizeH="0" baseline="0" noProof="0" dirty="0" smtClean="0">
                <a:ln>
                  <a:noFill/>
                </a:ln>
                <a:solidFill>
                  <a:srgbClr val="373737"/>
                </a:solidFill>
                <a:effectLst/>
                <a:uLnTx/>
                <a:uFillTx/>
                <a:latin typeface="Corbel" pitchFamily="34" charset="0"/>
              </a:rPr>
              <a:t>Queues</a:t>
            </a:r>
          </a:p>
        </p:txBody>
      </p:sp>
      <p:sp>
        <p:nvSpPr>
          <p:cNvPr id="12" name="Rounded Rectangle 11"/>
          <p:cNvSpPr/>
          <p:nvPr/>
        </p:nvSpPr>
        <p:spPr bwMode="auto">
          <a:xfrm>
            <a:off x="1828800" y="1143000"/>
            <a:ext cx="2438400" cy="2057400"/>
          </a:xfrm>
          <a:prstGeom prst="roundRect">
            <a:avLst>
              <a:gd name="adj" fmla="val 23334"/>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21893" tIns="60947" rIns="121893" bIns="60947" numCol="1" rtlCol="0" anchor="ctr" anchorCtr="0" compatLnSpc="1">
            <a:prstTxWarp prst="textNoShape">
              <a:avLst/>
            </a:prstTxWarp>
          </a:bodyPr>
          <a:lstStyle/>
          <a:p>
            <a:pPr algn="ctr" defTabSz="913875"/>
            <a:endParaRPr lang="en-US" dirty="0" smtClean="0">
              <a:solidFill>
                <a:srgbClr val="FFFFFF"/>
              </a:solidFill>
              <a:latin typeface="Segoe" pitchFamily="34" charset="0"/>
            </a:endParaRPr>
          </a:p>
        </p:txBody>
      </p:sp>
      <p:sp>
        <p:nvSpPr>
          <p:cNvPr id="13" name="TextBox 12"/>
          <p:cNvSpPr txBox="1"/>
          <p:nvPr/>
        </p:nvSpPr>
        <p:spPr>
          <a:xfrm>
            <a:off x="2057400" y="1295400"/>
            <a:ext cx="1981200" cy="533400"/>
          </a:xfrm>
          <a:prstGeom prst="rect">
            <a:avLst/>
          </a:prstGeom>
        </p:spPr>
        <p:txBody>
          <a:bodyPr vert="horz" wrap="square" lIns="0" tIns="0" rIns="0" bIns="0" rtlCol="0">
            <a:noAutofit/>
          </a:bodyPr>
          <a:lstStyle/>
          <a:p>
            <a:pPr marL="0" marR="0" indent="0" algn="ctr" defTabSz="914363" rtl="0" eaLnBrk="1" fontAlgn="auto" latinLnBrk="0" hangingPunct="1">
              <a:lnSpc>
                <a:spcPct val="90000"/>
              </a:lnSpc>
              <a:spcBef>
                <a:spcPts val="0"/>
              </a:spcBef>
              <a:spcAft>
                <a:spcPts val="0"/>
              </a:spcAft>
              <a:buClrTx/>
              <a:buSzTx/>
              <a:buFontTx/>
              <a:buNone/>
              <a:tabLst/>
            </a:pPr>
            <a:r>
              <a:rPr kumimoji="0" lang="en-US" sz="2000" i="0" u="none" strike="noStrike" kern="1200" cap="none" spc="0" normalizeH="0" baseline="0" noProof="0" dirty="0" smtClean="0">
                <a:ln>
                  <a:noFill/>
                </a:ln>
                <a:solidFill>
                  <a:srgbClr val="373737"/>
                </a:solidFill>
                <a:effectLst/>
                <a:uLnTx/>
                <a:uFillTx/>
                <a:latin typeface="Corbel" pitchFamily="34" charset="0"/>
              </a:rPr>
              <a:t>Service Hosting Services</a:t>
            </a:r>
          </a:p>
        </p:txBody>
      </p:sp>
      <p:sp>
        <p:nvSpPr>
          <p:cNvPr id="15" name="Rectangle 14"/>
          <p:cNvSpPr/>
          <p:nvPr/>
        </p:nvSpPr>
        <p:spPr>
          <a:xfrm>
            <a:off x="5164207" y="1219200"/>
            <a:ext cx="1818896" cy="369332"/>
          </a:xfrm>
          <a:prstGeom prst="rect">
            <a:avLst/>
          </a:prstGeom>
        </p:spPr>
        <p:txBody>
          <a:bodyPr wrap="none">
            <a:spAutoFit/>
          </a:bodyPr>
          <a:lstStyle/>
          <a:p>
            <a:r>
              <a:rPr lang="en-US" dirty="0" smtClean="0">
                <a:solidFill>
                  <a:srgbClr val="373737"/>
                </a:solidFill>
                <a:latin typeface="Corbel" pitchFamily="34" charset="0"/>
              </a:rPr>
              <a:t>Storage Services </a:t>
            </a:r>
            <a:endParaRPr lang="en-US" dirty="0"/>
          </a:p>
        </p:txBody>
      </p:sp>
      <p:sp>
        <p:nvSpPr>
          <p:cNvPr id="20" name="Rounded Rectangle 19"/>
          <p:cNvSpPr/>
          <p:nvPr/>
        </p:nvSpPr>
        <p:spPr bwMode="auto">
          <a:xfrm>
            <a:off x="2133600" y="2362200"/>
            <a:ext cx="1828800" cy="381000"/>
          </a:xfrm>
          <a:prstGeom prst="roundRect">
            <a:avLst>
              <a:gd name="adj" fmla="val 23334"/>
            </a:avLst>
          </a:prstGeom>
          <a:solidFill>
            <a:schemeClr val="accent1">
              <a:lumMod val="60000"/>
              <a:lumOff val="40000"/>
            </a:schemeClr>
          </a:solid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21893" tIns="60947" rIns="121893" bIns="60947" numCol="1" rtlCol="0" anchor="ctr" anchorCtr="0" compatLnSpc="1">
            <a:prstTxWarp prst="textNoShape">
              <a:avLst/>
            </a:prstTxWarp>
          </a:bodyPr>
          <a:lstStyle/>
          <a:p>
            <a:pPr algn="ctr" defTabSz="913875"/>
            <a:endParaRPr lang="en-US" dirty="0" smtClean="0">
              <a:solidFill>
                <a:srgbClr val="FFFFFF"/>
              </a:solidFill>
              <a:latin typeface="Segoe" pitchFamily="34" charset="0"/>
            </a:endParaRPr>
          </a:p>
        </p:txBody>
      </p:sp>
      <p:sp>
        <p:nvSpPr>
          <p:cNvPr id="21" name="Rounded Rectangle 20"/>
          <p:cNvSpPr/>
          <p:nvPr/>
        </p:nvSpPr>
        <p:spPr bwMode="auto">
          <a:xfrm>
            <a:off x="2133600" y="1905000"/>
            <a:ext cx="1828800" cy="381000"/>
          </a:xfrm>
          <a:prstGeom prst="roundRect">
            <a:avLst>
              <a:gd name="adj" fmla="val 23334"/>
            </a:avLst>
          </a:prstGeom>
          <a:solidFill>
            <a:schemeClr val="accent1">
              <a:lumMod val="60000"/>
              <a:lumOff val="40000"/>
            </a:schemeClr>
          </a:solid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21893" tIns="60947" rIns="121893" bIns="60947" numCol="1" rtlCol="0" anchor="ctr" anchorCtr="0" compatLnSpc="1">
            <a:prstTxWarp prst="textNoShape">
              <a:avLst/>
            </a:prstTxWarp>
          </a:bodyPr>
          <a:lstStyle/>
          <a:p>
            <a:pPr algn="ctr" defTabSz="913875"/>
            <a:endParaRPr lang="en-US" dirty="0" smtClean="0">
              <a:solidFill>
                <a:srgbClr val="FFFFFF"/>
              </a:solidFill>
              <a:latin typeface="Segoe" pitchFamily="34" charset="0"/>
            </a:endParaRPr>
          </a:p>
        </p:txBody>
      </p:sp>
      <p:sp>
        <p:nvSpPr>
          <p:cNvPr id="22" name="TextBox 21"/>
          <p:cNvSpPr txBox="1"/>
          <p:nvPr/>
        </p:nvSpPr>
        <p:spPr>
          <a:xfrm>
            <a:off x="2209800" y="2438400"/>
            <a:ext cx="1752600" cy="304800"/>
          </a:xfrm>
          <a:prstGeom prst="rect">
            <a:avLst/>
          </a:prstGeom>
        </p:spPr>
        <p:txBody>
          <a:bodyPr vert="horz" wrap="square" lIns="0" tIns="0" rIns="0" bIns="0" rtlCol="0">
            <a:noAutofit/>
          </a:bodyPr>
          <a:lstStyle/>
          <a:p>
            <a:pPr marL="0" marR="0" indent="0" algn="ctr" defTabSz="914363" rtl="0" eaLnBrk="1" fontAlgn="auto" latinLnBrk="0" hangingPunct="1">
              <a:lnSpc>
                <a:spcPct val="90000"/>
              </a:lnSpc>
              <a:spcBef>
                <a:spcPts val="0"/>
              </a:spcBef>
              <a:spcAft>
                <a:spcPts val="0"/>
              </a:spcAft>
              <a:buClrTx/>
              <a:buSzTx/>
              <a:buFontTx/>
              <a:buNone/>
              <a:tabLst/>
            </a:pPr>
            <a:r>
              <a:rPr kumimoji="0" lang="en-US" sz="2000" i="0" u="none" strike="noStrike" kern="1200" cap="none" spc="0" normalizeH="0" baseline="0" noProof="0" dirty="0" smtClean="0">
                <a:ln>
                  <a:noFill/>
                </a:ln>
                <a:solidFill>
                  <a:srgbClr val="373737"/>
                </a:solidFill>
                <a:effectLst/>
                <a:uLnTx/>
                <a:uFillTx/>
                <a:latin typeface="Corbel" pitchFamily="34" charset="0"/>
              </a:rPr>
              <a:t>Worker</a:t>
            </a:r>
          </a:p>
        </p:txBody>
      </p:sp>
      <p:sp>
        <p:nvSpPr>
          <p:cNvPr id="23" name="TextBox 22"/>
          <p:cNvSpPr txBox="1"/>
          <p:nvPr/>
        </p:nvSpPr>
        <p:spPr>
          <a:xfrm>
            <a:off x="2209800" y="1981200"/>
            <a:ext cx="1676400" cy="228600"/>
          </a:xfrm>
          <a:prstGeom prst="rect">
            <a:avLst/>
          </a:prstGeom>
        </p:spPr>
        <p:txBody>
          <a:bodyPr vert="horz" wrap="square" lIns="0" tIns="0" rIns="0" bIns="0" rtlCol="0">
            <a:noAutofit/>
          </a:bodyPr>
          <a:lstStyle/>
          <a:p>
            <a:pPr marL="0" marR="0" indent="0" algn="ctr" defTabSz="914363" rtl="0" eaLnBrk="1" fontAlgn="auto" latinLnBrk="0" hangingPunct="1">
              <a:lnSpc>
                <a:spcPct val="90000"/>
              </a:lnSpc>
              <a:spcBef>
                <a:spcPts val="0"/>
              </a:spcBef>
              <a:spcAft>
                <a:spcPts val="0"/>
              </a:spcAft>
              <a:buClrTx/>
              <a:buSzTx/>
              <a:buFontTx/>
              <a:buNone/>
              <a:tabLst/>
            </a:pPr>
            <a:r>
              <a:rPr kumimoji="0" lang="en-US" sz="2000" i="0" u="none" strike="noStrike" kern="1200" cap="none" spc="0" normalizeH="0" baseline="0" noProof="0" dirty="0" smtClean="0">
                <a:ln>
                  <a:noFill/>
                </a:ln>
                <a:solidFill>
                  <a:srgbClr val="373737"/>
                </a:solidFill>
                <a:effectLst/>
                <a:uLnTx/>
                <a:uFillTx/>
                <a:latin typeface="Corbel" pitchFamily="34" charset="0"/>
              </a:rPr>
              <a:t>Web</a:t>
            </a:r>
          </a:p>
        </p:txBody>
      </p:sp>
      <p:sp>
        <p:nvSpPr>
          <p:cNvPr id="25" name="Rounded Rectangle 24"/>
          <p:cNvSpPr/>
          <p:nvPr/>
        </p:nvSpPr>
        <p:spPr bwMode="auto">
          <a:xfrm>
            <a:off x="533400" y="5105400"/>
            <a:ext cx="7894320" cy="990600"/>
          </a:xfrm>
          <a:prstGeom prst="roundRect">
            <a:avLst>
              <a:gd name="adj" fmla="val 8190"/>
            </a:avLst>
          </a:prstGeom>
          <a:solidFill>
            <a:schemeClr val="bg1"/>
          </a:solidFill>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121893" tIns="60947" rIns="121893" bIns="60947" numCol="1" rtlCol="0" anchor="ctr" anchorCtr="0" compatLnSpc="1">
            <a:prstTxWarp prst="textNoShape">
              <a:avLst/>
            </a:prstTxWarp>
          </a:bodyPr>
          <a:lstStyle/>
          <a:p>
            <a:pPr algn="ctr" defTabSz="913875"/>
            <a:r>
              <a:rPr lang="en-US" sz="1800" dirty="0" smtClean="0">
                <a:solidFill>
                  <a:schemeClr val="tx1"/>
                </a:solidFill>
                <a:latin typeface="Segoe" pitchFamily="34" charset="0"/>
              </a:rPr>
              <a:t>  </a:t>
            </a:r>
          </a:p>
        </p:txBody>
      </p:sp>
      <p:cxnSp>
        <p:nvCxnSpPr>
          <p:cNvPr id="27" name="Straight Connector 26"/>
          <p:cNvCxnSpPr/>
          <p:nvPr/>
        </p:nvCxnSpPr>
        <p:spPr>
          <a:xfrm>
            <a:off x="152400" y="4724400"/>
            <a:ext cx="8763000" cy="0"/>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21" idx="3"/>
            <a:endCxn id="7" idx="1"/>
          </p:cNvCxnSpPr>
          <p:nvPr/>
        </p:nvCxnSpPr>
        <p:spPr>
          <a:xfrm flipV="1">
            <a:off x="3962400" y="1866900"/>
            <a:ext cx="1201807" cy="2286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endCxn id="5" idx="1"/>
          </p:cNvCxnSpPr>
          <p:nvPr/>
        </p:nvCxnSpPr>
        <p:spPr>
          <a:xfrm>
            <a:off x="3962400" y="2095500"/>
            <a:ext cx="1201807" cy="2286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endCxn id="6" idx="1"/>
          </p:cNvCxnSpPr>
          <p:nvPr/>
        </p:nvCxnSpPr>
        <p:spPr>
          <a:xfrm>
            <a:off x="3962400" y="2095500"/>
            <a:ext cx="1201807" cy="685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22" idx="3"/>
          </p:cNvCxnSpPr>
          <p:nvPr/>
        </p:nvCxnSpPr>
        <p:spPr>
          <a:xfrm flipV="1">
            <a:off x="3962400" y="1828800"/>
            <a:ext cx="1143000" cy="762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stCxn id="22" idx="3"/>
            <a:endCxn id="5" idx="1"/>
          </p:cNvCxnSpPr>
          <p:nvPr/>
        </p:nvCxnSpPr>
        <p:spPr>
          <a:xfrm flipV="1">
            <a:off x="3962400" y="2324100"/>
            <a:ext cx="1201807" cy="2667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22" idx="3"/>
            <a:endCxn id="6" idx="1"/>
          </p:cNvCxnSpPr>
          <p:nvPr/>
        </p:nvCxnSpPr>
        <p:spPr>
          <a:xfrm>
            <a:off x="3962400" y="2590800"/>
            <a:ext cx="1201807" cy="1905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6" name="Rounded Rectangle 45"/>
          <p:cNvSpPr/>
          <p:nvPr/>
        </p:nvSpPr>
        <p:spPr bwMode="auto">
          <a:xfrm>
            <a:off x="1295400" y="5410200"/>
            <a:ext cx="1828800" cy="381000"/>
          </a:xfrm>
          <a:prstGeom prst="roundRect">
            <a:avLst>
              <a:gd name="adj" fmla="val 23334"/>
            </a:avLst>
          </a:prstGeom>
          <a:solidFill>
            <a:schemeClr val="accent1">
              <a:lumMod val="60000"/>
              <a:lumOff val="40000"/>
            </a:schemeClr>
          </a:solid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21893" tIns="60947" rIns="121893" bIns="60947" numCol="1" rtlCol="0" anchor="ctr" anchorCtr="0" compatLnSpc="1">
            <a:prstTxWarp prst="textNoShape">
              <a:avLst/>
            </a:prstTxWarp>
          </a:bodyPr>
          <a:lstStyle/>
          <a:p>
            <a:pPr algn="ctr" defTabSz="913875"/>
            <a:endParaRPr lang="en-US" dirty="0" smtClean="0">
              <a:solidFill>
                <a:srgbClr val="FFFFFF"/>
              </a:solidFill>
              <a:latin typeface="Segoe" pitchFamily="34" charset="0"/>
            </a:endParaRPr>
          </a:p>
        </p:txBody>
      </p:sp>
      <p:sp>
        <p:nvSpPr>
          <p:cNvPr id="47" name="TextBox 46"/>
          <p:cNvSpPr txBox="1"/>
          <p:nvPr/>
        </p:nvSpPr>
        <p:spPr>
          <a:xfrm>
            <a:off x="1295400" y="5486400"/>
            <a:ext cx="1828800" cy="304800"/>
          </a:xfrm>
          <a:prstGeom prst="rect">
            <a:avLst/>
          </a:prstGeom>
        </p:spPr>
        <p:txBody>
          <a:bodyPr vert="horz" wrap="square" lIns="0" tIns="0" rIns="0" bIns="0" rtlCol="0">
            <a:noAutofit/>
          </a:bodyPr>
          <a:lstStyle/>
          <a:p>
            <a:pPr marL="0" marR="0" indent="0" algn="ctr" defTabSz="914363" rtl="0" eaLnBrk="1" fontAlgn="auto" latinLnBrk="0" hangingPunct="1">
              <a:lnSpc>
                <a:spcPct val="90000"/>
              </a:lnSpc>
              <a:spcBef>
                <a:spcPts val="0"/>
              </a:spcBef>
              <a:spcAft>
                <a:spcPts val="0"/>
              </a:spcAft>
              <a:buClrTx/>
              <a:buSzTx/>
              <a:buFontTx/>
              <a:buNone/>
              <a:tabLst/>
            </a:pPr>
            <a:r>
              <a:rPr kumimoji="0" lang="en-US" sz="2000" i="0" u="none" strike="noStrike" kern="1200" cap="none" spc="0" normalizeH="0" baseline="0" noProof="0" dirty="0" smtClean="0">
                <a:ln>
                  <a:noFill/>
                </a:ln>
                <a:solidFill>
                  <a:srgbClr val="373737"/>
                </a:solidFill>
                <a:effectLst/>
                <a:uLnTx/>
                <a:uFillTx/>
                <a:latin typeface="Corbel" pitchFamily="34" charset="0"/>
              </a:rPr>
              <a:t>Non-Cloud</a:t>
            </a:r>
            <a:r>
              <a:rPr lang="en-US" sz="2000" dirty="0" smtClean="0">
                <a:solidFill>
                  <a:srgbClr val="373737"/>
                </a:solidFill>
                <a:latin typeface="Corbel" pitchFamily="34" charset="0"/>
              </a:rPr>
              <a:t> App</a:t>
            </a:r>
            <a:endParaRPr kumimoji="0" lang="en-US" sz="2000" i="0" u="none" strike="noStrike" kern="1200" cap="none" spc="0" normalizeH="0" baseline="0" noProof="0" dirty="0" smtClean="0">
              <a:ln>
                <a:noFill/>
              </a:ln>
              <a:solidFill>
                <a:srgbClr val="373737"/>
              </a:solidFill>
              <a:effectLst/>
              <a:uLnTx/>
              <a:uFillTx/>
              <a:latin typeface="Corbel" pitchFamily="34" charset="0"/>
            </a:endParaRPr>
          </a:p>
        </p:txBody>
      </p:sp>
      <p:cxnSp>
        <p:nvCxnSpPr>
          <p:cNvPr id="48" name="Straight Arrow Connector 47"/>
          <p:cNvCxnSpPr>
            <a:stCxn id="46" idx="0"/>
            <a:endCxn id="7" idx="1"/>
          </p:cNvCxnSpPr>
          <p:nvPr/>
        </p:nvCxnSpPr>
        <p:spPr>
          <a:xfrm rot="5400000" flipH="1" flipV="1">
            <a:off x="1915353" y="2161347"/>
            <a:ext cx="3543300" cy="295440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46" idx="0"/>
            <a:endCxn id="5" idx="1"/>
          </p:cNvCxnSpPr>
          <p:nvPr/>
        </p:nvCxnSpPr>
        <p:spPr>
          <a:xfrm rot="5400000" flipH="1" flipV="1">
            <a:off x="2143953" y="2389947"/>
            <a:ext cx="3086100" cy="295440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a:stCxn id="46" idx="0"/>
            <a:endCxn id="6" idx="1"/>
          </p:cNvCxnSpPr>
          <p:nvPr/>
        </p:nvCxnSpPr>
        <p:spPr>
          <a:xfrm rot="5400000" flipH="1" flipV="1">
            <a:off x="2372553" y="2618547"/>
            <a:ext cx="2628900" cy="295440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par>
                                <p:cTn id="8" presetID="10" presetClass="entr" presetSubtype="0" fill="hold" nodeType="withEffect">
                                  <p:stCondLst>
                                    <p:cond delay="0"/>
                                  </p:stCondLst>
                                  <p:childTnLst>
                                    <p:set>
                                      <p:cBhvr>
                                        <p:cTn id="9" dur="1" fill="hold">
                                          <p:stCondLst>
                                            <p:cond delay="0"/>
                                          </p:stCondLst>
                                        </p:cTn>
                                        <p:tgtEl>
                                          <p:spTgt spid="32"/>
                                        </p:tgtEl>
                                        <p:attrNameLst>
                                          <p:attrName>style.visibility</p:attrName>
                                        </p:attrNameLst>
                                      </p:cBhvr>
                                      <p:to>
                                        <p:strVal val="visible"/>
                                      </p:to>
                                    </p:set>
                                    <p:animEffect transition="in" filter="fade">
                                      <p:cBhvr>
                                        <p:cTn id="10" dur="500"/>
                                        <p:tgtEl>
                                          <p:spTgt spid="32"/>
                                        </p:tgtEl>
                                      </p:cBhvr>
                                    </p:animEffect>
                                  </p:childTnLst>
                                </p:cTn>
                              </p:par>
                              <p:par>
                                <p:cTn id="11" presetID="10" presetClass="entr" presetSubtype="0" fill="hold" nodeType="withEffect">
                                  <p:stCondLst>
                                    <p:cond delay="0"/>
                                  </p:stCondLst>
                                  <p:childTnLst>
                                    <p:set>
                                      <p:cBhvr>
                                        <p:cTn id="12" dur="1" fill="hold">
                                          <p:stCondLst>
                                            <p:cond delay="0"/>
                                          </p:stCondLst>
                                        </p:cTn>
                                        <p:tgtEl>
                                          <p:spTgt spid="34"/>
                                        </p:tgtEl>
                                        <p:attrNameLst>
                                          <p:attrName>style.visibility</p:attrName>
                                        </p:attrNameLst>
                                      </p:cBhvr>
                                      <p:to>
                                        <p:strVal val="visible"/>
                                      </p:to>
                                    </p:set>
                                    <p:animEffect transition="in" filter="fade">
                                      <p:cBhvr>
                                        <p:cTn id="13" dur="500"/>
                                        <p:tgtEl>
                                          <p:spTgt spid="34"/>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xit" presetSubtype="0" fill="hold" nodeType="clickEffect">
                                  <p:stCondLst>
                                    <p:cond delay="0"/>
                                  </p:stCondLst>
                                  <p:childTnLst>
                                    <p:animEffect transition="out" filter="fade">
                                      <p:cBhvr>
                                        <p:cTn id="17" dur="500"/>
                                        <p:tgtEl>
                                          <p:spTgt spid="30"/>
                                        </p:tgtEl>
                                      </p:cBhvr>
                                    </p:animEffect>
                                    <p:set>
                                      <p:cBhvr>
                                        <p:cTn id="18" dur="1" fill="hold">
                                          <p:stCondLst>
                                            <p:cond delay="499"/>
                                          </p:stCondLst>
                                        </p:cTn>
                                        <p:tgtEl>
                                          <p:spTgt spid="30"/>
                                        </p:tgtEl>
                                        <p:attrNameLst>
                                          <p:attrName>style.visibility</p:attrName>
                                        </p:attrNameLst>
                                      </p:cBhvr>
                                      <p:to>
                                        <p:strVal val="hidden"/>
                                      </p:to>
                                    </p:set>
                                  </p:childTnLst>
                                </p:cTn>
                              </p:par>
                              <p:par>
                                <p:cTn id="19" presetID="10" presetClass="exit" presetSubtype="0" fill="hold" nodeType="withEffect">
                                  <p:stCondLst>
                                    <p:cond delay="0"/>
                                  </p:stCondLst>
                                  <p:childTnLst>
                                    <p:animEffect transition="out" filter="fade">
                                      <p:cBhvr>
                                        <p:cTn id="20" dur="500"/>
                                        <p:tgtEl>
                                          <p:spTgt spid="32"/>
                                        </p:tgtEl>
                                      </p:cBhvr>
                                    </p:animEffect>
                                    <p:set>
                                      <p:cBhvr>
                                        <p:cTn id="21" dur="1" fill="hold">
                                          <p:stCondLst>
                                            <p:cond delay="499"/>
                                          </p:stCondLst>
                                        </p:cTn>
                                        <p:tgtEl>
                                          <p:spTgt spid="32"/>
                                        </p:tgtEl>
                                        <p:attrNameLst>
                                          <p:attrName>style.visibility</p:attrName>
                                        </p:attrNameLst>
                                      </p:cBhvr>
                                      <p:to>
                                        <p:strVal val="hidden"/>
                                      </p:to>
                                    </p:set>
                                  </p:childTnLst>
                                </p:cTn>
                              </p:par>
                              <p:par>
                                <p:cTn id="22" presetID="10" presetClass="exit" presetSubtype="0" fill="hold" nodeType="withEffect">
                                  <p:stCondLst>
                                    <p:cond delay="0"/>
                                  </p:stCondLst>
                                  <p:childTnLst>
                                    <p:animEffect transition="out" filter="fade">
                                      <p:cBhvr>
                                        <p:cTn id="23" dur="500"/>
                                        <p:tgtEl>
                                          <p:spTgt spid="34"/>
                                        </p:tgtEl>
                                      </p:cBhvr>
                                    </p:animEffect>
                                    <p:set>
                                      <p:cBhvr>
                                        <p:cTn id="24" dur="1" fill="hold">
                                          <p:stCondLst>
                                            <p:cond delay="499"/>
                                          </p:stCondLst>
                                        </p:cTn>
                                        <p:tgtEl>
                                          <p:spTgt spid="34"/>
                                        </p:tgtEl>
                                        <p:attrNameLst>
                                          <p:attrName>style.visibility</p:attrName>
                                        </p:attrNameLst>
                                      </p:cBhvr>
                                      <p:to>
                                        <p:strVal val="hidden"/>
                                      </p:to>
                                    </p:set>
                                  </p:childTnLst>
                                </p:cTn>
                              </p:par>
                              <p:par>
                                <p:cTn id="25" presetID="10" presetClass="entr" presetSubtype="0" fill="hold" nodeType="withEffect">
                                  <p:stCondLst>
                                    <p:cond delay="0"/>
                                  </p:stCondLst>
                                  <p:childTnLst>
                                    <p:set>
                                      <p:cBhvr>
                                        <p:cTn id="26" dur="1" fill="hold">
                                          <p:stCondLst>
                                            <p:cond delay="0"/>
                                          </p:stCondLst>
                                        </p:cTn>
                                        <p:tgtEl>
                                          <p:spTgt spid="43"/>
                                        </p:tgtEl>
                                        <p:attrNameLst>
                                          <p:attrName>style.visibility</p:attrName>
                                        </p:attrNameLst>
                                      </p:cBhvr>
                                      <p:to>
                                        <p:strVal val="visible"/>
                                      </p:to>
                                    </p:set>
                                    <p:animEffect transition="in" filter="fade">
                                      <p:cBhvr>
                                        <p:cTn id="27" dur="500"/>
                                        <p:tgtEl>
                                          <p:spTgt spid="43"/>
                                        </p:tgtEl>
                                      </p:cBhvr>
                                    </p:animEffect>
                                  </p:childTnLst>
                                </p:cTn>
                              </p:par>
                              <p:par>
                                <p:cTn id="28" presetID="10" presetClass="entr" presetSubtype="0" fill="hold" nodeType="withEffect">
                                  <p:stCondLst>
                                    <p:cond delay="0"/>
                                  </p:stCondLst>
                                  <p:childTnLst>
                                    <p:set>
                                      <p:cBhvr>
                                        <p:cTn id="29" dur="1" fill="hold">
                                          <p:stCondLst>
                                            <p:cond delay="0"/>
                                          </p:stCondLst>
                                        </p:cTn>
                                        <p:tgtEl>
                                          <p:spTgt spid="40"/>
                                        </p:tgtEl>
                                        <p:attrNameLst>
                                          <p:attrName>style.visibility</p:attrName>
                                        </p:attrNameLst>
                                      </p:cBhvr>
                                      <p:to>
                                        <p:strVal val="visible"/>
                                      </p:to>
                                    </p:set>
                                    <p:animEffect transition="in" filter="fade">
                                      <p:cBhvr>
                                        <p:cTn id="30" dur="500"/>
                                        <p:tgtEl>
                                          <p:spTgt spid="40"/>
                                        </p:tgtEl>
                                      </p:cBhvr>
                                    </p:animEffect>
                                  </p:childTnLst>
                                </p:cTn>
                              </p:par>
                              <p:par>
                                <p:cTn id="31" presetID="10" presetClass="entr" presetSubtype="0" fill="hold" nodeType="withEffect">
                                  <p:stCondLst>
                                    <p:cond delay="0"/>
                                  </p:stCondLst>
                                  <p:childTnLst>
                                    <p:set>
                                      <p:cBhvr>
                                        <p:cTn id="32" dur="1" fill="hold">
                                          <p:stCondLst>
                                            <p:cond delay="0"/>
                                          </p:stCondLst>
                                        </p:cTn>
                                        <p:tgtEl>
                                          <p:spTgt spid="37"/>
                                        </p:tgtEl>
                                        <p:attrNameLst>
                                          <p:attrName>style.visibility</p:attrName>
                                        </p:attrNameLst>
                                      </p:cBhvr>
                                      <p:to>
                                        <p:strVal val="visible"/>
                                      </p:to>
                                    </p:set>
                                    <p:animEffect transition="in" filter="fade">
                                      <p:cBhvr>
                                        <p:cTn id="33" dur="500"/>
                                        <p:tgtEl>
                                          <p:spTgt spid="37"/>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46"/>
                                        </p:tgtEl>
                                        <p:attrNameLst>
                                          <p:attrName>style.visibility</p:attrName>
                                        </p:attrNameLst>
                                      </p:cBhvr>
                                      <p:to>
                                        <p:strVal val="visible"/>
                                      </p:to>
                                    </p:set>
                                    <p:animEffect transition="in" filter="fade">
                                      <p:cBhvr>
                                        <p:cTn id="38" dur="500"/>
                                        <p:tgtEl>
                                          <p:spTgt spid="46"/>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47"/>
                                        </p:tgtEl>
                                        <p:attrNameLst>
                                          <p:attrName>style.visibility</p:attrName>
                                        </p:attrNameLst>
                                      </p:cBhvr>
                                      <p:to>
                                        <p:strVal val="visible"/>
                                      </p:to>
                                    </p:set>
                                    <p:animEffect transition="in" filter="fade">
                                      <p:cBhvr>
                                        <p:cTn id="41" dur="500"/>
                                        <p:tgtEl>
                                          <p:spTgt spid="47"/>
                                        </p:tgtEl>
                                      </p:cBhvr>
                                    </p:animEffect>
                                  </p:childTnLst>
                                </p:cTn>
                              </p:par>
                              <p:par>
                                <p:cTn id="42" presetID="10" presetClass="entr" presetSubtype="0" fill="hold" nodeType="withEffect">
                                  <p:stCondLst>
                                    <p:cond delay="0"/>
                                  </p:stCondLst>
                                  <p:childTnLst>
                                    <p:set>
                                      <p:cBhvr>
                                        <p:cTn id="43" dur="1" fill="hold">
                                          <p:stCondLst>
                                            <p:cond delay="0"/>
                                          </p:stCondLst>
                                        </p:cTn>
                                        <p:tgtEl>
                                          <p:spTgt spid="25"/>
                                        </p:tgtEl>
                                        <p:attrNameLst>
                                          <p:attrName>style.visibility</p:attrName>
                                        </p:attrNameLst>
                                      </p:cBhvr>
                                      <p:to>
                                        <p:strVal val="visible"/>
                                      </p:to>
                                    </p:set>
                                    <p:animEffect transition="in" filter="fade">
                                      <p:cBhvr>
                                        <p:cTn id="44" dur="500"/>
                                        <p:tgtEl>
                                          <p:spTgt spid="25"/>
                                        </p:tgtEl>
                                      </p:cBhvr>
                                    </p:animEffect>
                                  </p:childTnLst>
                                </p:cTn>
                              </p:par>
                            </p:childTnLst>
                          </p:cTn>
                        </p:par>
                        <p:par>
                          <p:cTn id="45" fill="hold">
                            <p:stCondLst>
                              <p:cond delay="500"/>
                            </p:stCondLst>
                            <p:childTnLst>
                              <p:par>
                                <p:cTn id="46" presetID="10" presetClass="exit" presetSubtype="0" fill="hold" nodeType="afterEffect">
                                  <p:stCondLst>
                                    <p:cond delay="0"/>
                                  </p:stCondLst>
                                  <p:childTnLst>
                                    <p:animEffect transition="out" filter="fade">
                                      <p:cBhvr>
                                        <p:cTn id="47" dur="500"/>
                                        <p:tgtEl>
                                          <p:spTgt spid="37"/>
                                        </p:tgtEl>
                                      </p:cBhvr>
                                    </p:animEffect>
                                    <p:set>
                                      <p:cBhvr>
                                        <p:cTn id="48" dur="1" fill="hold">
                                          <p:stCondLst>
                                            <p:cond delay="499"/>
                                          </p:stCondLst>
                                        </p:cTn>
                                        <p:tgtEl>
                                          <p:spTgt spid="37"/>
                                        </p:tgtEl>
                                        <p:attrNameLst>
                                          <p:attrName>style.visibility</p:attrName>
                                        </p:attrNameLst>
                                      </p:cBhvr>
                                      <p:to>
                                        <p:strVal val="hidden"/>
                                      </p:to>
                                    </p:set>
                                  </p:childTnLst>
                                </p:cTn>
                              </p:par>
                              <p:par>
                                <p:cTn id="49" presetID="10" presetClass="exit" presetSubtype="0" fill="hold" nodeType="withEffect">
                                  <p:stCondLst>
                                    <p:cond delay="0"/>
                                  </p:stCondLst>
                                  <p:childTnLst>
                                    <p:animEffect transition="out" filter="fade">
                                      <p:cBhvr>
                                        <p:cTn id="50" dur="500"/>
                                        <p:tgtEl>
                                          <p:spTgt spid="40"/>
                                        </p:tgtEl>
                                      </p:cBhvr>
                                    </p:animEffect>
                                    <p:set>
                                      <p:cBhvr>
                                        <p:cTn id="51" dur="1" fill="hold">
                                          <p:stCondLst>
                                            <p:cond delay="499"/>
                                          </p:stCondLst>
                                        </p:cTn>
                                        <p:tgtEl>
                                          <p:spTgt spid="40"/>
                                        </p:tgtEl>
                                        <p:attrNameLst>
                                          <p:attrName>style.visibility</p:attrName>
                                        </p:attrNameLst>
                                      </p:cBhvr>
                                      <p:to>
                                        <p:strVal val="hidden"/>
                                      </p:to>
                                    </p:set>
                                  </p:childTnLst>
                                </p:cTn>
                              </p:par>
                              <p:par>
                                <p:cTn id="52" presetID="10" presetClass="exit" presetSubtype="0" fill="hold" nodeType="withEffect">
                                  <p:stCondLst>
                                    <p:cond delay="0"/>
                                  </p:stCondLst>
                                  <p:childTnLst>
                                    <p:animEffect transition="out" filter="fade">
                                      <p:cBhvr>
                                        <p:cTn id="53" dur="500"/>
                                        <p:tgtEl>
                                          <p:spTgt spid="43"/>
                                        </p:tgtEl>
                                      </p:cBhvr>
                                    </p:animEffect>
                                    <p:set>
                                      <p:cBhvr>
                                        <p:cTn id="54" dur="1" fill="hold">
                                          <p:stCondLst>
                                            <p:cond delay="499"/>
                                          </p:stCondLst>
                                        </p:cTn>
                                        <p:tgtEl>
                                          <p:spTgt spid="43"/>
                                        </p:tgtEl>
                                        <p:attrNameLst>
                                          <p:attrName>style.visibility</p:attrName>
                                        </p:attrNameLst>
                                      </p:cBhvr>
                                      <p:to>
                                        <p:strVal val="hidden"/>
                                      </p:to>
                                    </p:set>
                                  </p:childTnLst>
                                </p:cTn>
                              </p:par>
                              <p:par>
                                <p:cTn id="55" presetID="10" presetClass="entr" presetSubtype="0" fill="hold" nodeType="withEffect">
                                  <p:stCondLst>
                                    <p:cond delay="0"/>
                                  </p:stCondLst>
                                  <p:childTnLst>
                                    <p:set>
                                      <p:cBhvr>
                                        <p:cTn id="56" dur="1" fill="hold">
                                          <p:stCondLst>
                                            <p:cond delay="0"/>
                                          </p:stCondLst>
                                        </p:cTn>
                                        <p:tgtEl>
                                          <p:spTgt spid="54"/>
                                        </p:tgtEl>
                                        <p:attrNameLst>
                                          <p:attrName>style.visibility</p:attrName>
                                        </p:attrNameLst>
                                      </p:cBhvr>
                                      <p:to>
                                        <p:strVal val="visible"/>
                                      </p:to>
                                    </p:set>
                                    <p:animEffect transition="in" filter="fade">
                                      <p:cBhvr>
                                        <p:cTn id="57" dur="500"/>
                                        <p:tgtEl>
                                          <p:spTgt spid="54"/>
                                        </p:tgtEl>
                                      </p:cBhvr>
                                    </p:animEffect>
                                  </p:childTnLst>
                                </p:cTn>
                              </p:par>
                              <p:par>
                                <p:cTn id="58" presetID="10" presetClass="entr" presetSubtype="0" fill="hold" nodeType="withEffect">
                                  <p:stCondLst>
                                    <p:cond delay="0"/>
                                  </p:stCondLst>
                                  <p:childTnLst>
                                    <p:set>
                                      <p:cBhvr>
                                        <p:cTn id="59" dur="1" fill="hold">
                                          <p:stCondLst>
                                            <p:cond delay="0"/>
                                          </p:stCondLst>
                                        </p:cTn>
                                        <p:tgtEl>
                                          <p:spTgt spid="51"/>
                                        </p:tgtEl>
                                        <p:attrNameLst>
                                          <p:attrName>style.visibility</p:attrName>
                                        </p:attrNameLst>
                                      </p:cBhvr>
                                      <p:to>
                                        <p:strVal val="visible"/>
                                      </p:to>
                                    </p:set>
                                    <p:animEffect transition="in" filter="fade">
                                      <p:cBhvr>
                                        <p:cTn id="60" dur="500"/>
                                        <p:tgtEl>
                                          <p:spTgt spid="51"/>
                                        </p:tgtEl>
                                      </p:cBhvr>
                                    </p:animEffect>
                                  </p:childTnLst>
                                </p:cTn>
                              </p:par>
                              <p:par>
                                <p:cTn id="61" presetID="10" presetClass="entr" presetSubtype="0" fill="hold" nodeType="withEffect">
                                  <p:stCondLst>
                                    <p:cond delay="0"/>
                                  </p:stCondLst>
                                  <p:childTnLst>
                                    <p:set>
                                      <p:cBhvr>
                                        <p:cTn id="62" dur="1" fill="hold">
                                          <p:stCondLst>
                                            <p:cond delay="0"/>
                                          </p:stCondLst>
                                        </p:cTn>
                                        <p:tgtEl>
                                          <p:spTgt spid="48"/>
                                        </p:tgtEl>
                                        <p:attrNameLst>
                                          <p:attrName>style.visibility</p:attrName>
                                        </p:attrNameLst>
                                      </p:cBhvr>
                                      <p:to>
                                        <p:strVal val="visible"/>
                                      </p:to>
                                    </p:set>
                                    <p:animEffect transition="in" filter="fade">
                                      <p:cBhvr>
                                        <p:cTn id="63" dur="500"/>
                                        <p:tgtEl>
                                          <p:spTgt spid="48"/>
                                        </p:tgtEl>
                                      </p:cBhvr>
                                    </p:animEffect>
                                  </p:childTnLst>
                                </p:cTn>
                              </p:par>
                              <p:par>
                                <p:cTn id="64" presetID="10" presetClass="entr" presetSubtype="0" fill="hold" nodeType="withEffect">
                                  <p:stCondLst>
                                    <p:cond delay="0"/>
                                  </p:stCondLst>
                                  <p:childTnLst>
                                    <p:set>
                                      <p:cBhvr>
                                        <p:cTn id="65" dur="1" fill="hold">
                                          <p:stCondLst>
                                            <p:cond delay="0"/>
                                          </p:stCondLst>
                                        </p:cTn>
                                        <p:tgtEl>
                                          <p:spTgt spid="27"/>
                                        </p:tgtEl>
                                        <p:attrNameLst>
                                          <p:attrName>style.visibility</p:attrName>
                                        </p:attrNameLst>
                                      </p:cBhvr>
                                      <p:to>
                                        <p:strVal val="visible"/>
                                      </p:to>
                                    </p:set>
                                    <p:animEffect transition="in" filter="fade">
                                      <p:cBhvr>
                                        <p:cTn id="66"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animBg="1"/>
      <p:bldP spid="4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Cloud Service Offerings</a:t>
            </a:r>
            <a:endParaRPr lang="en-US" dirty="0"/>
          </a:p>
        </p:txBody>
      </p:sp>
      <p:sp>
        <p:nvSpPr>
          <p:cNvPr id="4" name="Rounded Rectangle 3"/>
          <p:cNvSpPr/>
          <p:nvPr/>
        </p:nvSpPr>
        <p:spPr>
          <a:xfrm>
            <a:off x="0" y="152400"/>
            <a:ext cx="9144000" cy="838200"/>
          </a:xfrm>
          <a:prstGeom prst="roundRect">
            <a:avLst/>
          </a:prstGeom>
          <a:noFill/>
          <a:ln>
            <a:noFill/>
          </a:ln>
        </p:spPr>
        <p:style>
          <a:lnRef idx="1">
            <a:schemeClr val="accent2"/>
          </a:lnRef>
          <a:fillRef idx="3">
            <a:schemeClr val="accent2"/>
          </a:fillRef>
          <a:effectRef idx="2">
            <a:schemeClr val="accent2"/>
          </a:effectRef>
          <a:fontRef idx="minor">
            <a:schemeClr val="lt1"/>
          </a:fontRef>
        </p:style>
        <p:txBody>
          <a:bodyPr rtlCol="0" anchor="t" anchorCtr="0"/>
          <a:lstStyle/>
          <a:p>
            <a:pPr algn="ctr"/>
            <a:r>
              <a:rPr lang="en-US" sz="3600" b="1" dirty="0" smtClean="0">
                <a:solidFill>
                  <a:schemeClr val="tx1"/>
                </a:solidFill>
                <a:latin typeface="Segoe UI" pitchFamily="34" charset="0"/>
                <a:ea typeface="Segoe UI" pitchFamily="34" charset="0"/>
                <a:cs typeface="Segoe UI" pitchFamily="34" charset="0"/>
              </a:rPr>
              <a:t>Private</a:t>
            </a:r>
          </a:p>
          <a:p>
            <a:pPr algn="ctr"/>
            <a:r>
              <a:rPr lang="en-US" sz="2800" dirty="0" smtClean="0">
                <a:solidFill>
                  <a:schemeClr val="tx1"/>
                </a:solidFill>
                <a:latin typeface="Segoe UI" pitchFamily="34" charset="0"/>
                <a:ea typeface="Segoe UI" pitchFamily="34" charset="0"/>
                <a:cs typeface="Segoe UI" pitchFamily="34" charset="0"/>
              </a:rPr>
              <a:t>(On-Premise)</a:t>
            </a:r>
          </a:p>
        </p:txBody>
      </p:sp>
      <p:sp>
        <p:nvSpPr>
          <p:cNvPr id="5" name="Rounded Rectangle 4"/>
          <p:cNvSpPr/>
          <p:nvPr/>
        </p:nvSpPr>
        <p:spPr>
          <a:xfrm>
            <a:off x="5029200" y="5172075"/>
            <a:ext cx="1752600" cy="381000"/>
          </a:xfrm>
          <a:prstGeom prst="roundRect">
            <a:avLst/>
          </a:prstGeom>
          <a:ln/>
        </p:spPr>
        <p:style>
          <a:lnRef idx="1">
            <a:schemeClr val="accent1"/>
          </a:lnRef>
          <a:fillRef idx="3">
            <a:schemeClr val="accent1"/>
          </a:fillRef>
          <a:effectRef idx="2">
            <a:schemeClr val="accent1"/>
          </a:effectRef>
          <a:fontRef idx="minor">
            <a:schemeClr val="lt1"/>
          </a:fontRef>
        </p:style>
        <p:txBody>
          <a:bodyPr rtlCol="0" anchor="t" anchorCtr="0"/>
          <a:lstStyle/>
          <a:p>
            <a:pPr algn="ctr"/>
            <a:r>
              <a:rPr lang="en-US" sz="1400" dirty="0" smtClean="0">
                <a:latin typeface="Segoe UI" pitchFamily="34" charset="0"/>
                <a:ea typeface="Segoe UI" pitchFamily="34" charset="0"/>
                <a:cs typeface="Segoe UI" pitchFamily="34" charset="0"/>
              </a:rPr>
              <a:t>Storage</a:t>
            </a:r>
          </a:p>
        </p:txBody>
      </p:sp>
      <p:sp>
        <p:nvSpPr>
          <p:cNvPr id="6" name="Rounded Rectangle 5"/>
          <p:cNvSpPr/>
          <p:nvPr/>
        </p:nvSpPr>
        <p:spPr>
          <a:xfrm>
            <a:off x="5029200" y="4724400"/>
            <a:ext cx="1752600" cy="381000"/>
          </a:xfrm>
          <a:prstGeom prst="roundRect">
            <a:avLst/>
          </a:prstGeom>
          <a:ln/>
        </p:spPr>
        <p:style>
          <a:lnRef idx="1">
            <a:schemeClr val="accent1"/>
          </a:lnRef>
          <a:fillRef idx="3">
            <a:schemeClr val="accent1"/>
          </a:fillRef>
          <a:effectRef idx="2">
            <a:schemeClr val="accent1"/>
          </a:effectRef>
          <a:fontRef idx="minor">
            <a:schemeClr val="lt1"/>
          </a:fontRef>
        </p:style>
        <p:txBody>
          <a:bodyPr rtlCol="0" anchor="t" anchorCtr="0"/>
          <a:lstStyle/>
          <a:p>
            <a:pPr algn="ctr"/>
            <a:r>
              <a:rPr lang="en-US" sz="1400" dirty="0" smtClean="0">
                <a:latin typeface="Segoe UI" pitchFamily="34" charset="0"/>
                <a:ea typeface="Segoe UI" pitchFamily="34" charset="0"/>
                <a:cs typeface="Segoe UI" pitchFamily="34" charset="0"/>
              </a:rPr>
              <a:t>Server HW</a:t>
            </a:r>
          </a:p>
        </p:txBody>
      </p:sp>
      <p:sp>
        <p:nvSpPr>
          <p:cNvPr id="7" name="Rounded Rectangle 6"/>
          <p:cNvSpPr/>
          <p:nvPr/>
        </p:nvSpPr>
        <p:spPr>
          <a:xfrm>
            <a:off x="5029200" y="5619750"/>
            <a:ext cx="1752600" cy="381000"/>
          </a:xfrm>
          <a:prstGeom prst="roundRect">
            <a:avLst/>
          </a:prstGeom>
          <a:ln/>
        </p:spPr>
        <p:style>
          <a:lnRef idx="1">
            <a:schemeClr val="accent1"/>
          </a:lnRef>
          <a:fillRef idx="3">
            <a:schemeClr val="accent1"/>
          </a:fillRef>
          <a:effectRef idx="2">
            <a:schemeClr val="accent1"/>
          </a:effectRef>
          <a:fontRef idx="minor">
            <a:schemeClr val="lt1"/>
          </a:fontRef>
        </p:style>
        <p:txBody>
          <a:bodyPr rtlCol="0" anchor="t" anchorCtr="0"/>
          <a:lstStyle/>
          <a:p>
            <a:pPr algn="ctr"/>
            <a:r>
              <a:rPr lang="en-US" sz="1400" dirty="0" smtClean="0">
                <a:latin typeface="Segoe UI" pitchFamily="34" charset="0"/>
                <a:ea typeface="Segoe UI" pitchFamily="34" charset="0"/>
                <a:cs typeface="Segoe UI" pitchFamily="34" charset="0"/>
              </a:rPr>
              <a:t>Networking</a:t>
            </a:r>
          </a:p>
        </p:txBody>
      </p:sp>
      <p:sp>
        <p:nvSpPr>
          <p:cNvPr id="8" name="Rounded Rectangle 7"/>
          <p:cNvSpPr/>
          <p:nvPr/>
        </p:nvSpPr>
        <p:spPr>
          <a:xfrm>
            <a:off x="5029200" y="3800475"/>
            <a:ext cx="1752600" cy="381000"/>
          </a:xfrm>
          <a:prstGeom prst="roundRect">
            <a:avLst/>
          </a:prstGeom>
          <a:ln/>
        </p:spPr>
        <p:style>
          <a:lnRef idx="1">
            <a:schemeClr val="accent1"/>
          </a:lnRef>
          <a:fillRef idx="3">
            <a:schemeClr val="accent1"/>
          </a:fillRef>
          <a:effectRef idx="2">
            <a:schemeClr val="accent1"/>
          </a:effectRef>
          <a:fontRef idx="minor">
            <a:schemeClr val="lt1"/>
          </a:fontRef>
        </p:style>
        <p:txBody>
          <a:bodyPr rtlCol="0" anchor="t" anchorCtr="0"/>
          <a:lstStyle/>
          <a:p>
            <a:pPr algn="ctr"/>
            <a:r>
              <a:rPr lang="en-US" sz="1400" dirty="0" smtClean="0">
                <a:latin typeface="Segoe UI" pitchFamily="34" charset="0"/>
                <a:ea typeface="Segoe UI" pitchFamily="34" charset="0"/>
                <a:cs typeface="Segoe UI" pitchFamily="34" charset="0"/>
              </a:rPr>
              <a:t>Servers</a:t>
            </a:r>
          </a:p>
        </p:txBody>
      </p:sp>
      <p:sp>
        <p:nvSpPr>
          <p:cNvPr id="9" name="Rounded Rectangle 8"/>
          <p:cNvSpPr/>
          <p:nvPr/>
        </p:nvSpPr>
        <p:spPr>
          <a:xfrm>
            <a:off x="5029200" y="3352800"/>
            <a:ext cx="1752600" cy="381000"/>
          </a:xfrm>
          <a:prstGeom prst="roundRect">
            <a:avLst/>
          </a:prstGeom>
          <a:ln/>
        </p:spPr>
        <p:style>
          <a:lnRef idx="1">
            <a:schemeClr val="accent1"/>
          </a:lnRef>
          <a:fillRef idx="3">
            <a:schemeClr val="accent1"/>
          </a:fillRef>
          <a:effectRef idx="2">
            <a:schemeClr val="accent1"/>
          </a:effectRef>
          <a:fontRef idx="minor">
            <a:schemeClr val="lt1"/>
          </a:fontRef>
        </p:style>
        <p:txBody>
          <a:bodyPr rtlCol="0" anchor="t" anchorCtr="0"/>
          <a:lstStyle/>
          <a:p>
            <a:pPr algn="ctr"/>
            <a:r>
              <a:rPr lang="en-US" sz="1400" dirty="0" smtClean="0">
                <a:latin typeface="Segoe UI" pitchFamily="34" charset="0"/>
                <a:ea typeface="Segoe UI" pitchFamily="34" charset="0"/>
                <a:cs typeface="Segoe UI" pitchFamily="34" charset="0"/>
              </a:rPr>
              <a:t>Databases</a:t>
            </a:r>
          </a:p>
        </p:txBody>
      </p:sp>
      <p:sp>
        <p:nvSpPr>
          <p:cNvPr id="10" name="Rounded Rectangle 9"/>
          <p:cNvSpPr/>
          <p:nvPr/>
        </p:nvSpPr>
        <p:spPr>
          <a:xfrm>
            <a:off x="5029200" y="4248150"/>
            <a:ext cx="1752600" cy="381000"/>
          </a:xfrm>
          <a:prstGeom prst="roundRect">
            <a:avLst/>
          </a:prstGeom>
          <a:ln/>
        </p:spPr>
        <p:style>
          <a:lnRef idx="1">
            <a:schemeClr val="accent1"/>
          </a:lnRef>
          <a:fillRef idx="3">
            <a:schemeClr val="accent1"/>
          </a:fillRef>
          <a:effectRef idx="2">
            <a:schemeClr val="accent1"/>
          </a:effectRef>
          <a:fontRef idx="minor">
            <a:schemeClr val="lt1"/>
          </a:fontRef>
        </p:style>
        <p:txBody>
          <a:bodyPr rtlCol="0" anchor="t" anchorCtr="0"/>
          <a:lstStyle/>
          <a:p>
            <a:pPr algn="ctr"/>
            <a:r>
              <a:rPr lang="en-US" sz="1400" dirty="0" smtClean="0">
                <a:latin typeface="Segoe UI" pitchFamily="34" charset="0"/>
                <a:ea typeface="Segoe UI" pitchFamily="34" charset="0"/>
                <a:cs typeface="Segoe UI" pitchFamily="34" charset="0"/>
              </a:rPr>
              <a:t>Virtualization</a:t>
            </a:r>
          </a:p>
        </p:txBody>
      </p:sp>
      <p:sp>
        <p:nvSpPr>
          <p:cNvPr id="11" name="Rounded Rectangle 10"/>
          <p:cNvSpPr/>
          <p:nvPr/>
        </p:nvSpPr>
        <p:spPr>
          <a:xfrm>
            <a:off x="5029200" y="2428875"/>
            <a:ext cx="1752600" cy="381000"/>
          </a:xfrm>
          <a:prstGeom prst="roundRect">
            <a:avLst/>
          </a:prstGeom>
          <a:ln/>
        </p:spPr>
        <p:style>
          <a:lnRef idx="1">
            <a:schemeClr val="accent1"/>
          </a:lnRef>
          <a:fillRef idx="3">
            <a:schemeClr val="accent1"/>
          </a:fillRef>
          <a:effectRef idx="2">
            <a:schemeClr val="accent1"/>
          </a:effectRef>
          <a:fontRef idx="minor">
            <a:schemeClr val="lt1"/>
          </a:fontRef>
        </p:style>
        <p:txBody>
          <a:bodyPr rtlCol="0" anchor="t" anchorCtr="0"/>
          <a:lstStyle/>
          <a:p>
            <a:pPr algn="ctr"/>
            <a:r>
              <a:rPr lang="en-US" sz="1400" dirty="0" smtClean="0">
                <a:latin typeface="Segoe UI" pitchFamily="34" charset="0"/>
                <a:ea typeface="Segoe UI" pitchFamily="34" charset="0"/>
                <a:cs typeface="Segoe UI" pitchFamily="34" charset="0"/>
              </a:rPr>
              <a:t>Runtimes</a:t>
            </a:r>
          </a:p>
        </p:txBody>
      </p:sp>
      <p:sp>
        <p:nvSpPr>
          <p:cNvPr id="12" name="Rounded Rectangle 11"/>
          <p:cNvSpPr/>
          <p:nvPr/>
        </p:nvSpPr>
        <p:spPr>
          <a:xfrm>
            <a:off x="5029200" y="1524000"/>
            <a:ext cx="1752600" cy="381000"/>
          </a:xfrm>
          <a:prstGeom prst="roundRect">
            <a:avLst/>
          </a:prstGeom>
          <a:ln/>
        </p:spPr>
        <p:style>
          <a:lnRef idx="1">
            <a:schemeClr val="accent1"/>
          </a:lnRef>
          <a:fillRef idx="3">
            <a:schemeClr val="accent1"/>
          </a:fillRef>
          <a:effectRef idx="2">
            <a:schemeClr val="accent1"/>
          </a:effectRef>
          <a:fontRef idx="minor">
            <a:schemeClr val="lt1"/>
          </a:fontRef>
        </p:style>
        <p:txBody>
          <a:bodyPr rtlCol="0" anchor="t" anchorCtr="0"/>
          <a:lstStyle/>
          <a:p>
            <a:pPr algn="ctr"/>
            <a:r>
              <a:rPr lang="en-US" sz="1400" dirty="0" smtClean="0">
                <a:latin typeface="Segoe UI" pitchFamily="34" charset="0"/>
                <a:ea typeface="Segoe UI" pitchFamily="34" charset="0"/>
                <a:cs typeface="Segoe UI" pitchFamily="34" charset="0"/>
              </a:rPr>
              <a:t>Applications</a:t>
            </a:r>
          </a:p>
        </p:txBody>
      </p:sp>
      <p:sp>
        <p:nvSpPr>
          <p:cNvPr id="13" name="Rounded Rectangle 12"/>
          <p:cNvSpPr/>
          <p:nvPr/>
        </p:nvSpPr>
        <p:spPr>
          <a:xfrm>
            <a:off x="5029200" y="2876550"/>
            <a:ext cx="1752600" cy="381000"/>
          </a:xfrm>
          <a:prstGeom prst="roundRect">
            <a:avLst/>
          </a:prstGeom>
          <a:ln/>
        </p:spPr>
        <p:style>
          <a:lnRef idx="1">
            <a:schemeClr val="accent1"/>
          </a:lnRef>
          <a:fillRef idx="3">
            <a:schemeClr val="accent1"/>
          </a:fillRef>
          <a:effectRef idx="2">
            <a:schemeClr val="accent1"/>
          </a:effectRef>
          <a:fontRef idx="minor">
            <a:schemeClr val="lt1"/>
          </a:fontRef>
        </p:style>
        <p:txBody>
          <a:bodyPr rtlCol="0" anchor="t" anchorCtr="0"/>
          <a:lstStyle/>
          <a:p>
            <a:pPr algn="ctr"/>
            <a:r>
              <a:rPr lang="en-US" sz="1200" dirty="0" smtClean="0">
                <a:latin typeface="Segoe UI" pitchFamily="34" charset="0"/>
                <a:ea typeface="Segoe UI" pitchFamily="34" charset="0"/>
                <a:cs typeface="Segoe UI" pitchFamily="34" charset="0"/>
              </a:rPr>
              <a:t>Security &amp; Integration</a:t>
            </a:r>
          </a:p>
        </p:txBody>
      </p:sp>
      <p:sp>
        <p:nvSpPr>
          <p:cNvPr id="14" name="Left Brace 13"/>
          <p:cNvSpPr/>
          <p:nvPr/>
        </p:nvSpPr>
        <p:spPr>
          <a:xfrm>
            <a:off x="4648200" y="1524000"/>
            <a:ext cx="304800" cy="4476750"/>
          </a:xfrm>
          <a:prstGeom prst="leftBrace">
            <a:avLst>
              <a:gd name="adj1" fmla="val 3688"/>
              <a:gd name="adj2" fmla="val 50000"/>
            </a:avLst>
          </a:prstGeom>
          <a:ln w="12700"/>
        </p:spPr>
        <p:style>
          <a:lnRef idx="1">
            <a:schemeClr val="dk1"/>
          </a:lnRef>
          <a:fillRef idx="0">
            <a:schemeClr val="dk1"/>
          </a:fillRef>
          <a:effectRef idx="0">
            <a:schemeClr val="dk1"/>
          </a:effectRef>
          <a:fontRef idx="minor">
            <a:schemeClr val="tx1"/>
          </a:fontRef>
        </p:style>
        <p:txBody>
          <a:bodyPr rtlCol="0" anchor="ctr"/>
          <a:lstStyle/>
          <a:p>
            <a:pPr algn="ctr"/>
            <a:endParaRPr lang="en-US" dirty="0">
              <a:latin typeface="Segoe UI" pitchFamily="34" charset="0"/>
              <a:ea typeface="Segoe UI" pitchFamily="34" charset="0"/>
              <a:cs typeface="Segoe UI" pitchFamily="34" charset="0"/>
            </a:endParaRPr>
          </a:p>
        </p:txBody>
      </p:sp>
      <p:sp>
        <p:nvSpPr>
          <p:cNvPr id="15" name="TextBox 14"/>
          <p:cNvSpPr txBox="1"/>
          <p:nvPr/>
        </p:nvSpPr>
        <p:spPr>
          <a:xfrm>
            <a:off x="2514600" y="3581400"/>
            <a:ext cx="2057400" cy="685800"/>
          </a:xfrm>
          <a:prstGeom prst="rect">
            <a:avLst/>
          </a:prstGeom>
        </p:spPr>
        <p:txBody>
          <a:bodyPr vert="horz" wrap="square" lIns="0" tIns="0" rIns="0" bIns="0" rtlCol="0">
            <a:noAutofit/>
          </a:bodyPr>
          <a:lstStyle/>
          <a:p>
            <a:pPr marL="0" marR="0" indent="0" algn="l" defTabSz="914363" rtl="0" eaLnBrk="1" fontAlgn="auto" latinLnBrk="0" hangingPunct="1">
              <a:lnSpc>
                <a:spcPct val="90000"/>
              </a:lnSpc>
              <a:spcBef>
                <a:spcPts val="0"/>
              </a:spcBef>
              <a:spcAft>
                <a:spcPts val="0"/>
              </a:spcAft>
              <a:buClrTx/>
              <a:buSzTx/>
              <a:buFontTx/>
              <a:buNone/>
              <a:tabLst/>
            </a:pPr>
            <a:r>
              <a:rPr lang="en-US" sz="3200" b="1" dirty="0" smtClean="0">
                <a:solidFill>
                  <a:srgbClr val="373737"/>
                </a:solidFill>
              </a:rPr>
              <a:t>You manage</a:t>
            </a:r>
            <a:endParaRPr kumimoji="0" lang="en-US" sz="3200" b="1" i="0" u="none" strike="noStrike" kern="1200" cap="none" spc="0" normalizeH="0" baseline="0" noProof="0" dirty="0" smtClean="0">
              <a:ln>
                <a:noFill/>
              </a:ln>
              <a:solidFill>
                <a:srgbClr val="373737"/>
              </a:solidFill>
              <a:effectLst/>
              <a:uLnTx/>
              <a:uFillTx/>
              <a:latin typeface="+mn-lt"/>
              <a:ea typeface="+mn-ea"/>
              <a:cs typeface="+mn-cs"/>
            </a:endParaRPr>
          </a:p>
        </p:txBody>
      </p:sp>
      <p:sp>
        <p:nvSpPr>
          <p:cNvPr id="16" name="Left Brace 15"/>
          <p:cNvSpPr/>
          <p:nvPr/>
        </p:nvSpPr>
        <p:spPr>
          <a:xfrm flipH="1">
            <a:off x="6934200" y="1524000"/>
            <a:ext cx="76200" cy="838200"/>
          </a:xfrm>
          <a:prstGeom prst="leftBrace">
            <a:avLst>
              <a:gd name="adj1" fmla="val 3688"/>
              <a:gd name="adj2" fmla="val 50000"/>
            </a:avLst>
          </a:prstGeom>
          <a:ln w="12700"/>
        </p:spPr>
        <p:style>
          <a:lnRef idx="1">
            <a:schemeClr val="dk1"/>
          </a:lnRef>
          <a:fillRef idx="0">
            <a:schemeClr val="dk1"/>
          </a:fillRef>
          <a:effectRef idx="0">
            <a:schemeClr val="dk1"/>
          </a:effectRef>
          <a:fontRef idx="minor">
            <a:schemeClr val="tx1"/>
          </a:fontRef>
        </p:style>
        <p:txBody>
          <a:bodyPr rtlCol="0" anchor="ctr"/>
          <a:lstStyle/>
          <a:p>
            <a:pPr algn="ctr"/>
            <a:endParaRPr lang="en-US" dirty="0">
              <a:latin typeface="Segoe UI" pitchFamily="34" charset="0"/>
              <a:ea typeface="Segoe UI" pitchFamily="34" charset="0"/>
              <a:cs typeface="Segoe UI" pitchFamily="34" charset="0"/>
            </a:endParaRPr>
          </a:p>
        </p:txBody>
      </p:sp>
      <p:sp>
        <p:nvSpPr>
          <p:cNvPr id="17" name="TextBox 16"/>
          <p:cNvSpPr txBox="1"/>
          <p:nvPr/>
        </p:nvSpPr>
        <p:spPr>
          <a:xfrm>
            <a:off x="7162800" y="1676400"/>
            <a:ext cx="1828800" cy="533400"/>
          </a:xfrm>
          <a:prstGeom prst="rect">
            <a:avLst/>
          </a:prstGeom>
        </p:spPr>
        <p:txBody>
          <a:bodyPr vert="horz" wrap="square" lIns="0" tIns="0" rIns="0" bIns="0" rtlCol="0">
            <a:noAutofit/>
          </a:bodyPr>
          <a:lstStyle/>
          <a:p>
            <a:pPr marL="0" marR="0" indent="0" algn="l" defTabSz="914363" rtl="0" eaLnBrk="1" fontAlgn="auto" latinLnBrk="0" hangingPunct="1">
              <a:lnSpc>
                <a:spcPct val="90000"/>
              </a:lnSpc>
              <a:spcBef>
                <a:spcPts val="0"/>
              </a:spcBef>
              <a:spcAft>
                <a:spcPts val="0"/>
              </a:spcAft>
              <a:buClrTx/>
              <a:buSzTx/>
              <a:buFontTx/>
              <a:buNone/>
              <a:tabLst/>
            </a:pPr>
            <a:r>
              <a:rPr lang="en-US" sz="2000" b="1" dirty="0" smtClean="0">
                <a:solidFill>
                  <a:srgbClr val="373737"/>
                </a:solidFill>
              </a:rPr>
              <a:t>What you want to manage</a:t>
            </a:r>
            <a:endParaRPr kumimoji="0" lang="en-US" sz="2000" b="1" i="0" u="none" strike="noStrike" kern="1200" cap="none" spc="0" normalizeH="0" baseline="0" noProof="0" dirty="0" smtClean="0">
              <a:ln>
                <a:noFill/>
              </a:ln>
              <a:solidFill>
                <a:srgbClr val="373737"/>
              </a:solidFill>
              <a:effectLst/>
              <a:uLnTx/>
              <a:uFillTx/>
              <a:latin typeface="+mn-lt"/>
              <a:ea typeface="+mn-ea"/>
              <a:cs typeface="+mn-cs"/>
            </a:endParaRPr>
          </a:p>
        </p:txBody>
      </p:sp>
      <p:sp>
        <p:nvSpPr>
          <p:cNvPr id="18" name="Rounded Rectangle 17"/>
          <p:cNvSpPr/>
          <p:nvPr/>
        </p:nvSpPr>
        <p:spPr>
          <a:xfrm>
            <a:off x="5029200" y="1981200"/>
            <a:ext cx="1752600" cy="381000"/>
          </a:xfrm>
          <a:prstGeom prst="roundRect">
            <a:avLst/>
          </a:prstGeom>
          <a:ln/>
        </p:spPr>
        <p:style>
          <a:lnRef idx="1">
            <a:schemeClr val="accent1"/>
          </a:lnRef>
          <a:fillRef idx="3">
            <a:schemeClr val="accent1"/>
          </a:fillRef>
          <a:effectRef idx="2">
            <a:schemeClr val="accent1"/>
          </a:effectRef>
          <a:fontRef idx="minor">
            <a:schemeClr val="lt1"/>
          </a:fontRef>
        </p:style>
        <p:txBody>
          <a:bodyPr rtlCol="0" anchor="t" anchorCtr="0"/>
          <a:lstStyle/>
          <a:p>
            <a:pPr algn="ctr"/>
            <a:r>
              <a:rPr lang="en-US" sz="1400" dirty="0" smtClean="0">
                <a:latin typeface="Segoe UI" pitchFamily="34" charset="0"/>
                <a:ea typeface="Segoe UI" pitchFamily="34" charset="0"/>
                <a:cs typeface="Segoe UI" pitchFamily="34" charset="0"/>
              </a:rPr>
              <a:t>Data</a:t>
            </a:r>
          </a:p>
        </p:txBody>
      </p:sp>
      <p:sp>
        <p:nvSpPr>
          <p:cNvPr id="19" name="Rounded Rectangle 18"/>
          <p:cNvSpPr/>
          <p:nvPr/>
        </p:nvSpPr>
        <p:spPr>
          <a:xfrm>
            <a:off x="5029200" y="5181600"/>
            <a:ext cx="1752600" cy="381000"/>
          </a:xfrm>
          <a:prstGeom prst="roundRect">
            <a:avLst/>
          </a:prstGeom>
          <a:solidFill>
            <a:schemeClr val="bg1"/>
          </a:solidFill>
          <a:ln w="6350">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tlCol="0" anchor="t" anchorCtr="0"/>
          <a:lstStyle/>
          <a:p>
            <a:pPr algn="ctr"/>
            <a:r>
              <a:rPr lang="en-US" sz="1400" dirty="0" smtClean="0">
                <a:solidFill>
                  <a:schemeClr val="tx1"/>
                </a:solidFill>
                <a:latin typeface="Segoe UI" pitchFamily="34" charset="0"/>
                <a:ea typeface="Segoe UI" pitchFamily="34" charset="0"/>
                <a:cs typeface="Segoe UI" pitchFamily="34" charset="0"/>
              </a:rPr>
              <a:t>Storage</a:t>
            </a:r>
          </a:p>
        </p:txBody>
      </p:sp>
      <p:sp>
        <p:nvSpPr>
          <p:cNvPr id="20" name="Rounded Rectangle 19"/>
          <p:cNvSpPr/>
          <p:nvPr/>
        </p:nvSpPr>
        <p:spPr>
          <a:xfrm>
            <a:off x="5029200" y="4733925"/>
            <a:ext cx="1752600" cy="381000"/>
          </a:xfrm>
          <a:prstGeom prst="roundRect">
            <a:avLst/>
          </a:prstGeom>
          <a:solidFill>
            <a:schemeClr val="bg1"/>
          </a:solidFill>
          <a:ln w="6350">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tlCol="0" anchor="t" anchorCtr="0"/>
          <a:lstStyle/>
          <a:p>
            <a:pPr algn="ctr"/>
            <a:r>
              <a:rPr lang="en-US" sz="1400" dirty="0" smtClean="0">
                <a:solidFill>
                  <a:schemeClr val="tx1"/>
                </a:solidFill>
                <a:latin typeface="Segoe UI" pitchFamily="34" charset="0"/>
                <a:ea typeface="Segoe UI" pitchFamily="34" charset="0"/>
                <a:cs typeface="Segoe UI" pitchFamily="34" charset="0"/>
              </a:rPr>
              <a:t>Server HW</a:t>
            </a:r>
          </a:p>
        </p:txBody>
      </p:sp>
      <p:sp>
        <p:nvSpPr>
          <p:cNvPr id="21" name="Rounded Rectangle 20"/>
          <p:cNvSpPr/>
          <p:nvPr/>
        </p:nvSpPr>
        <p:spPr>
          <a:xfrm>
            <a:off x="5029200" y="5629275"/>
            <a:ext cx="1752600" cy="381000"/>
          </a:xfrm>
          <a:prstGeom prst="roundRect">
            <a:avLst/>
          </a:prstGeom>
          <a:solidFill>
            <a:schemeClr val="bg1"/>
          </a:solidFill>
          <a:ln w="6350">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tlCol="0" anchor="t" anchorCtr="0"/>
          <a:lstStyle/>
          <a:p>
            <a:pPr algn="ctr"/>
            <a:r>
              <a:rPr lang="en-US" sz="1400" dirty="0" smtClean="0">
                <a:solidFill>
                  <a:schemeClr val="tx1"/>
                </a:solidFill>
                <a:latin typeface="Segoe UI" pitchFamily="34" charset="0"/>
                <a:ea typeface="Segoe UI" pitchFamily="34" charset="0"/>
                <a:cs typeface="Segoe UI" pitchFamily="34" charset="0"/>
              </a:rPr>
              <a:t>Networking</a:t>
            </a:r>
          </a:p>
        </p:txBody>
      </p:sp>
      <p:sp>
        <p:nvSpPr>
          <p:cNvPr id="22" name="Rounded Rectangle 21"/>
          <p:cNvSpPr/>
          <p:nvPr/>
        </p:nvSpPr>
        <p:spPr>
          <a:xfrm>
            <a:off x="5029200" y="3810000"/>
            <a:ext cx="1752600" cy="381000"/>
          </a:xfrm>
          <a:prstGeom prst="roundRect">
            <a:avLst/>
          </a:prstGeom>
          <a:solidFill>
            <a:schemeClr val="bg1"/>
          </a:solidFill>
          <a:ln w="6350">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tlCol="0" anchor="t" anchorCtr="0"/>
          <a:lstStyle/>
          <a:p>
            <a:pPr algn="ctr"/>
            <a:r>
              <a:rPr lang="en-US" sz="1400" dirty="0" smtClean="0">
                <a:solidFill>
                  <a:schemeClr val="tx1"/>
                </a:solidFill>
                <a:latin typeface="Segoe UI" pitchFamily="34" charset="0"/>
                <a:ea typeface="Segoe UI" pitchFamily="34" charset="0"/>
                <a:cs typeface="Segoe UI" pitchFamily="34" charset="0"/>
              </a:rPr>
              <a:t>Servers</a:t>
            </a:r>
          </a:p>
        </p:txBody>
      </p:sp>
      <p:sp>
        <p:nvSpPr>
          <p:cNvPr id="23" name="Rounded Rectangle 22"/>
          <p:cNvSpPr/>
          <p:nvPr/>
        </p:nvSpPr>
        <p:spPr>
          <a:xfrm>
            <a:off x="5029200" y="3352800"/>
            <a:ext cx="1752600" cy="381000"/>
          </a:xfrm>
          <a:prstGeom prst="roundRect">
            <a:avLst/>
          </a:prstGeom>
          <a:solidFill>
            <a:schemeClr val="bg1"/>
          </a:solidFill>
          <a:ln w="6350">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tlCol="0" anchor="t" anchorCtr="0"/>
          <a:lstStyle/>
          <a:p>
            <a:pPr algn="ctr"/>
            <a:r>
              <a:rPr lang="en-US" sz="1400" dirty="0" smtClean="0">
                <a:solidFill>
                  <a:schemeClr val="tx1"/>
                </a:solidFill>
                <a:latin typeface="Segoe UI" pitchFamily="34" charset="0"/>
                <a:ea typeface="Segoe UI" pitchFamily="34" charset="0"/>
                <a:cs typeface="Segoe UI" pitchFamily="34" charset="0"/>
              </a:rPr>
              <a:t>Databases</a:t>
            </a:r>
          </a:p>
        </p:txBody>
      </p:sp>
      <p:sp>
        <p:nvSpPr>
          <p:cNvPr id="24" name="Rounded Rectangle 23"/>
          <p:cNvSpPr/>
          <p:nvPr/>
        </p:nvSpPr>
        <p:spPr>
          <a:xfrm>
            <a:off x="5029200" y="4257675"/>
            <a:ext cx="1752600" cy="381000"/>
          </a:xfrm>
          <a:prstGeom prst="roundRect">
            <a:avLst/>
          </a:prstGeom>
          <a:solidFill>
            <a:schemeClr val="bg1"/>
          </a:solidFill>
          <a:ln w="6350">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tlCol="0" anchor="t" anchorCtr="0"/>
          <a:lstStyle/>
          <a:p>
            <a:pPr algn="ctr"/>
            <a:r>
              <a:rPr lang="en-US" sz="1400" dirty="0" smtClean="0">
                <a:solidFill>
                  <a:schemeClr val="tx1"/>
                </a:solidFill>
                <a:latin typeface="Segoe UI" pitchFamily="34" charset="0"/>
                <a:ea typeface="Segoe UI" pitchFamily="34" charset="0"/>
                <a:cs typeface="Segoe UI" pitchFamily="34" charset="0"/>
              </a:rPr>
              <a:t>Virtualization</a:t>
            </a:r>
          </a:p>
        </p:txBody>
      </p:sp>
      <p:sp>
        <p:nvSpPr>
          <p:cNvPr id="25" name="Rounded Rectangle 24"/>
          <p:cNvSpPr/>
          <p:nvPr/>
        </p:nvSpPr>
        <p:spPr>
          <a:xfrm>
            <a:off x="5029200" y="2428875"/>
            <a:ext cx="1752600" cy="381000"/>
          </a:xfrm>
          <a:prstGeom prst="roundRect">
            <a:avLst/>
          </a:prstGeom>
          <a:solidFill>
            <a:schemeClr val="bg1"/>
          </a:solidFill>
          <a:ln w="6350">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tlCol="0" anchor="t" anchorCtr="0"/>
          <a:lstStyle/>
          <a:p>
            <a:pPr algn="ctr"/>
            <a:r>
              <a:rPr lang="en-US" sz="1400" dirty="0" smtClean="0">
                <a:solidFill>
                  <a:schemeClr val="tx1"/>
                </a:solidFill>
                <a:latin typeface="Segoe UI" pitchFamily="34" charset="0"/>
                <a:ea typeface="Segoe UI" pitchFamily="34" charset="0"/>
                <a:cs typeface="Segoe UI" pitchFamily="34" charset="0"/>
              </a:rPr>
              <a:t>Runtimes</a:t>
            </a:r>
          </a:p>
        </p:txBody>
      </p:sp>
      <p:sp>
        <p:nvSpPr>
          <p:cNvPr id="26" name="Rounded Rectangle 25"/>
          <p:cNvSpPr/>
          <p:nvPr/>
        </p:nvSpPr>
        <p:spPr>
          <a:xfrm>
            <a:off x="5029200" y="2876550"/>
            <a:ext cx="1752600" cy="381000"/>
          </a:xfrm>
          <a:prstGeom prst="roundRect">
            <a:avLst/>
          </a:prstGeom>
          <a:solidFill>
            <a:schemeClr val="bg1"/>
          </a:solidFill>
          <a:ln w="6350">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tlCol="0" anchor="t" anchorCtr="0"/>
          <a:lstStyle/>
          <a:p>
            <a:pPr algn="ctr"/>
            <a:r>
              <a:rPr lang="en-US" sz="1200" dirty="0" smtClean="0">
                <a:solidFill>
                  <a:schemeClr val="tx1"/>
                </a:solidFill>
                <a:latin typeface="Segoe UI" pitchFamily="34" charset="0"/>
                <a:ea typeface="Segoe UI" pitchFamily="34" charset="0"/>
                <a:cs typeface="Segoe UI" pitchFamily="34" charset="0"/>
              </a:rPr>
              <a:t>Security &amp; Integration</a:t>
            </a:r>
          </a:p>
        </p:txBody>
      </p:sp>
      <p:sp>
        <p:nvSpPr>
          <p:cNvPr id="27" name="Content Placeholder 2"/>
          <p:cNvSpPr>
            <a:spLocks noGrp="1"/>
          </p:cNvSpPr>
          <p:nvPr>
            <p:ph idx="1"/>
          </p:nvPr>
        </p:nvSpPr>
        <p:spPr>
          <a:xfrm>
            <a:off x="457200" y="1524000"/>
            <a:ext cx="8229600" cy="4525963"/>
          </a:xfrm>
        </p:spPr>
        <p:txBody>
          <a:bodyPr/>
          <a:lstStyle/>
          <a:p>
            <a:r>
              <a:rPr lang="en-US" dirty="0" smtClean="0"/>
              <a:t>On-Premise (none)</a:t>
            </a:r>
          </a:p>
          <a:p>
            <a:r>
              <a:rPr lang="en-US" dirty="0" smtClean="0"/>
              <a:t>Infrastructure as a service</a:t>
            </a:r>
          </a:p>
          <a:p>
            <a:r>
              <a:rPr lang="en-US" dirty="0" smtClean="0"/>
              <a:t>Platform as a service</a:t>
            </a:r>
          </a:p>
          <a:p>
            <a:r>
              <a:rPr lang="en-US" dirty="0" smtClean="0"/>
              <a:t>Software as a service</a:t>
            </a:r>
            <a:endParaRPr lang="en-US" dirty="0"/>
          </a:p>
        </p:txBody>
      </p:sp>
      <p:sp>
        <p:nvSpPr>
          <p:cNvPr id="28" name="Rounded Rectangle 27"/>
          <p:cNvSpPr/>
          <p:nvPr/>
        </p:nvSpPr>
        <p:spPr>
          <a:xfrm>
            <a:off x="0" y="152400"/>
            <a:ext cx="9144000" cy="838200"/>
          </a:xfrm>
          <a:prstGeom prst="roundRect">
            <a:avLst/>
          </a:prstGeom>
          <a:noFill/>
          <a:ln>
            <a:noFill/>
          </a:ln>
        </p:spPr>
        <p:style>
          <a:lnRef idx="1">
            <a:schemeClr val="accent2"/>
          </a:lnRef>
          <a:fillRef idx="3">
            <a:schemeClr val="accent2"/>
          </a:fillRef>
          <a:effectRef idx="2">
            <a:schemeClr val="accent2"/>
          </a:effectRef>
          <a:fontRef idx="minor">
            <a:schemeClr val="lt1"/>
          </a:fontRef>
        </p:style>
        <p:txBody>
          <a:bodyPr rtlCol="0" anchor="t" anchorCtr="0"/>
          <a:lstStyle/>
          <a:p>
            <a:pPr algn="ctr"/>
            <a:r>
              <a:rPr lang="en-US" sz="3600" b="1" dirty="0" smtClean="0">
                <a:solidFill>
                  <a:schemeClr val="tx1"/>
                </a:solidFill>
                <a:latin typeface="Segoe UI" pitchFamily="34" charset="0"/>
                <a:ea typeface="Segoe UI" pitchFamily="34" charset="0"/>
                <a:cs typeface="Segoe UI" pitchFamily="34" charset="0"/>
              </a:rPr>
              <a:t>Infrastructure</a:t>
            </a:r>
          </a:p>
          <a:p>
            <a:pPr algn="ctr"/>
            <a:r>
              <a:rPr lang="en-US" sz="2800" dirty="0" smtClean="0">
                <a:solidFill>
                  <a:schemeClr val="tx1"/>
                </a:solidFill>
                <a:latin typeface="Segoe UI" pitchFamily="34" charset="0"/>
                <a:ea typeface="Segoe UI" pitchFamily="34" charset="0"/>
                <a:cs typeface="Segoe UI" pitchFamily="34" charset="0"/>
              </a:rPr>
              <a:t>(as a Service)</a:t>
            </a:r>
          </a:p>
        </p:txBody>
      </p:sp>
      <p:sp>
        <p:nvSpPr>
          <p:cNvPr id="29" name="Rounded Rectangle 28"/>
          <p:cNvSpPr/>
          <p:nvPr/>
        </p:nvSpPr>
        <p:spPr>
          <a:xfrm>
            <a:off x="0" y="152400"/>
            <a:ext cx="9144000" cy="838200"/>
          </a:xfrm>
          <a:prstGeom prst="roundRect">
            <a:avLst/>
          </a:prstGeom>
          <a:noFill/>
          <a:ln>
            <a:noFill/>
          </a:ln>
        </p:spPr>
        <p:style>
          <a:lnRef idx="1">
            <a:schemeClr val="accent2"/>
          </a:lnRef>
          <a:fillRef idx="3">
            <a:schemeClr val="accent2"/>
          </a:fillRef>
          <a:effectRef idx="2">
            <a:schemeClr val="accent2"/>
          </a:effectRef>
          <a:fontRef idx="minor">
            <a:schemeClr val="lt1"/>
          </a:fontRef>
        </p:style>
        <p:txBody>
          <a:bodyPr rtlCol="0" anchor="t" anchorCtr="0"/>
          <a:lstStyle/>
          <a:p>
            <a:pPr algn="ctr"/>
            <a:r>
              <a:rPr lang="en-US" sz="3600" b="1" dirty="0" smtClean="0">
                <a:solidFill>
                  <a:schemeClr val="tx1"/>
                </a:solidFill>
                <a:latin typeface="Segoe UI" pitchFamily="34" charset="0"/>
                <a:ea typeface="Segoe UI" pitchFamily="34" charset="0"/>
                <a:cs typeface="Segoe UI" pitchFamily="34" charset="0"/>
              </a:rPr>
              <a:t>Platform</a:t>
            </a:r>
          </a:p>
          <a:p>
            <a:pPr algn="ctr"/>
            <a:r>
              <a:rPr lang="en-US" sz="2800" dirty="0" smtClean="0">
                <a:solidFill>
                  <a:schemeClr val="tx1"/>
                </a:solidFill>
                <a:latin typeface="Segoe UI" pitchFamily="34" charset="0"/>
                <a:ea typeface="Segoe UI" pitchFamily="34" charset="0"/>
                <a:cs typeface="Segoe UI" pitchFamily="34" charset="0"/>
              </a:rPr>
              <a:t>(as a Service)</a:t>
            </a:r>
          </a:p>
        </p:txBody>
      </p:sp>
      <p:sp>
        <p:nvSpPr>
          <p:cNvPr id="31" name="Left Brace 30"/>
          <p:cNvSpPr/>
          <p:nvPr/>
        </p:nvSpPr>
        <p:spPr>
          <a:xfrm>
            <a:off x="4495800" y="1524000"/>
            <a:ext cx="228600" cy="2286000"/>
          </a:xfrm>
          <a:prstGeom prst="leftBrace">
            <a:avLst>
              <a:gd name="adj1" fmla="val 3688"/>
              <a:gd name="adj2" fmla="val 50000"/>
            </a:avLst>
          </a:prstGeom>
          <a:ln w="12700"/>
        </p:spPr>
        <p:style>
          <a:lnRef idx="1">
            <a:schemeClr val="dk1"/>
          </a:lnRef>
          <a:fillRef idx="0">
            <a:schemeClr val="dk1"/>
          </a:fillRef>
          <a:effectRef idx="0">
            <a:schemeClr val="dk1"/>
          </a:effectRef>
          <a:fontRef idx="minor">
            <a:schemeClr val="tx1"/>
          </a:fontRef>
        </p:style>
        <p:txBody>
          <a:bodyPr rtlCol="0" anchor="ctr"/>
          <a:lstStyle/>
          <a:p>
            <a:pPr algn="ctr"/>
            <a:endParaRPr lang="en-US" dirty="0">
              <a:latin typeface="Segoe UI" pitchFamily="34" charset="0"/>
              <a:ea typeface="Segoe UI" pitchFamily="34" charset="0"/>
              <a:cs typeface="Segoe UI" pitchFamily="34" charset="0"/>
            </a:endParaRPr>
          </a:p>
        </p:txBody>
      </p:sp>
      <p:sp>
        <p:nvSpPr>
          <p:cNvPr id="32" name="TextBox 31"/>
          <p:cNvSpPr txBox="1"/>
          <p:nvPr/>
        </p:nvSpPr>
        <p:spPr>
          <a:xfrm>
            <a:off x="2819400" y="2514600"/>
            <a:ext cx="1676400" cy="457200"/>
          </a:xfrm>
          <a:prstGeom prst="rect">
            <a:avLst/>
          </a:prstGeom>
        </p:spPr>
        <p:txBody>
          <a:bodyPr vert="horz" wrap="square" lIns="0" tIns="0" rIns="0" bIns="0" rtlCol="0">
            <a:noAutofit/>
          </a:bodyPr>
          <a:lstStyle/>
          <a:p>
            <a:pPr marL="0" marR="0" indent="0" algn="l" defTabSz="914363" rtl="0" eaLnBrk="1" fontAlgn="auto" latinLnBrk="0" hangingPunct="1">
              <a:lnSpc>
                <a:spcPct val="90000"/>
              </a:lnSpc>
              <a:spcBef>
                <a:spcPts val="0"/>
              </a:spcBef>
              <a:spcAft>
                <a:spcPts val="0"/>
              </a:spcAft>
              <a:buClrTx/>
              <a:buSzTx/>
              <a:buFontTx/>
              <a:buNone/>
              <a:tabLst/>
            </a:pPr>
            <a:r>
              <a:rPr lang="en-US" sz="2400" b="1" dirty="0" smtClean="0">
                <a:solidFill>
                  <a:srgbClr val="373737"/>
                </a:solidFill>
              </a:rPr>
              <a:t>You manage</a:t>
            </a:r>
            <a:endParaRPr kumimoji="0" lang="en-US" sz="2400" b="1" i="0" u="none" strike="noStrike" kern="1200" cap="none" spc="0" normalizeH="0" baseline="0" noProof="0" dirty="0" smtClean="0">
              <a:ln>
                <a:noFill/>
              </a:ln>
              <a:solidFill>
                <a:srgbClr val="373737"/>
              </a:solidFill>
              <a:effectLst/>
              <a:uLnTx/>
              <a:uFillTx/>
              <a:latin typeface="+mn-lt"/>
              <a:ea typeface="+mn-ea"/>
              <a:cs typeface="+mn-cs"/>
            </a:endParaRPr>
          </a:p>
        </p:txBody>
      </p:sp>
      <p:sp>
        <p:nvSpPr>
          <p:cNvPr id="33" name="TextBox 32"/>
          <p:cNvSpPr txBox="1"/>
          <p:nvPr/>
        </p:nvSpPr>
        <p:spPr>
          <a:xfrm>
            <a:off x="3200400" y="1828800"/>
            <a:ext cx="1752600" cy="457200"/>
          </a:xfrm>
          <a:prstGeom prst="rect">
            <a:avLst/>
          </a:prstGeom>
        </p:spPr>
        <p:txBody>
          <a:bodyPr vert="horz" wrap="square" lIns="0" tIns="0" rIns="0" bIns="0" rtlCol="0">
            <a:noAutofit/>
          </a:bodyPr>
          <a:lstStyle/>
          <a:p>
            <a:pPr marL="0" marR="0" indent="0" algn="l" defTabSz="914363" rtl="0" eaLnBrk="1" fontAlgn="auto" latinLnBrk="0" hangingPunct="1">
              <a:lnSpc>
                <a:spcPct val="90000"/>
              </a:lnSpc>
              <a:spcBef>
                <a:spcPts val="0"/>
              </a:spcBef>
              <a:spcAft>
                <a:spcPts val="0"/>
              </a:spcAft>
              <a:buClrTx/>
              <a:buSzTx/>
              <a:buFontTx/>
              <a:buNone/>
              <a:tabLst/>
            </a:pPr>
            <a:r>
              <a:rPr lang="en-US" sz="2000" b="1" dirty="0" smtClean="0">
                <a:solidFill>
                  <a:srgbClr val="373737"/>
                </a:solidFill>
              </a:rPr>
              <a:t>You manage</a:t>
            </a:r>
            <a:endParaRPr kumimoji="0" lang="en-US" sz="2000" b="1" i="0" u="none" strike="noStrike" kern="1200" cap="none" spc="0" normalizeH="0" baseline="0" noProof="0" dirty="0" smtClean="0">
              <a:ln>
                <a:noFill/>
              </a:ln>
              <a:solidFill>
                <a:srgbClr val="373737"/>
              </a:solidFill>
              <a:effectLst/>
              <a:uLnTx/>
              <a:uFillTx/>
              <a:latin typeface="+mn-lt"/>
              <a:ea typeface="+mn-ea"/>
              <a:cs typeface="+mn-cs"/>
            </a:endParaRPr>
          </a:p>
        </p:txBody>
      </p:sp>
      <p:sp>
        <p:nvSpPr>
          <p:cNvPr id="34" name="Left Brace 33"/>
          <p:cNvSpPr/>
          <p:nvPr/>
        </p:nvSpPr>
        <p:spPr>
          <a:xfrm>
            <a:off x="4724400" y="1524000"/>
            <a:ext cx="152400" cy="838200"/>
          </a:xfrm>
          <a:prstGeom prst="leftBrace">
            <a:avLst>
              <a:gd name="adj1" fmla="val 3688"/>
              <a:gd name="adj2" fmla="val 50000"/>
            </a:avLst>
          </a:prstGeom>
          <a:ln w="12700"/>
        </p:spPr>
        <p:style>
          <a:lnRef idx="1">
            <a:schemeClr val="dk1"/>
          </a:lnRef>
          <a:fillRef idx="0">
            <a:schemeClr val="dk1"/>
          </a:fillRef>
          <a:effectRef idx="0">
            <a:schemeClr val="dk1"/>
          </a:effectRef>
          <a:fontRef idx="minor">
            <a:schemeClr val="tx1"/>
          </a:fontRef>
        </p:style>
        <p:txBody>
          <a:bodyPr rtlCol="0" anchor="ctr"/>
          <a:lstStyle/>
          <a:p>
            <a:pPr algn="ctr"/>
            <a:endParaRPr lang="en-US" dirty="0">
              <a:latin typeface="Segoe UI" pitchFamily="34" charset="0"/>
              <a:ea typeface="Segoe UI" pitchFamily="34" charset="0"/>
              <a:cs typeface="Segoe UI" pitchFamily="34" charset="0"/>
            </a:endParaRPr>
          </a:p>
        </p:txBody>
      </p:sp>
      <p:sp>
        <p:nvSpPr>
          <p:cNvPr id="35" name="Rounded Rectangle 34"/>
          <p:cNvSpPr/>
          <p:nvPr/>
        </p:nvSpPr>
        <p:spPr>
          <a:xfrm>
            <a:off x="5029200" y="1524000"/>
            <a:ext cx="1752600" cy="381000"/>
          </a:xfrm>
          <a:prstGeom prst="roundRect">
            <a:avLst/>
          </a:prstGeom>
          <a:solidFill>
            <a:schemeClr val="bg1"/>
          </a:solidFill>
          <a:ln>
            <a:prstDash val="sysDash"/>
          </a:ln>
        </p:spPr>
        <p:style>
          <a:lnRef idx="1">
            <a:schemeClr val="accent1"/>
          </a:lnRef>
          <a:fillRef idx="3">
            <a:schemeClr val="accent1"/>
          </a:fillRef>
          <a:effectRef idx="2">
            <a:schemeClr val="accent1"/>
          </a:effectRef>
          <a:fontRef idx="minor">
            <a:schemeClr val="lt1"/>
          </a:fontRef>
        </p:style>
        <p:txBody>
          <a:bodyPr rtlCol="0" anchor="t" anchorCtr="0"/>
          <a:lstStyle/>
          <a:p>
            <a:pPr algn="ctr"/>
            <a:r>
              <a:rPr lang="en-US" sz="1400" dirty="0" smtClean="0">
                <a:solidFill>
                  <a:schemeClr val="tx1"/>
                </a:solidFill>
                <a:latin typeface="Segoe UI" pitchFamily="34" charset="0"/>
                <a:ea typeface="Segoe UI" pitchFamily="34" charset="0"/>
                <a:cs typeface="Segoe UI" pitchFamily="34" charset="0"/>
              </a:rPr>
              <a:t>Applications</a:t>
            </a:r>
          </a:p>
        </p:txBody>
      </p:sp>
      <p:sp>
        <p:nvSpPr>
          <p:cNvPr id="36" name="Rounded Rectangle 35"/>
          <p:cNvSpPr/>
          <p:nvPr/>
        </p:nvSpPr>
        <p:spPr>
          <a:xfrm>
            <a:off x="5029200" y="1981200"/>
            <a:ext cx="1752600" cy="381000"/>
          </a:xfrm>
          <a:prstGeom prst="roundRect">
            <a:avLst/>
          </a:prstGeom>
          <a:solidFill>
            <a:schemeClr val="bg1"/>
          </a:solidFill>
          <a:ln>
            <a:prstDash val="sysDash"/>
          </a:ln>
        </p:spPr>
        <p:style>
          <a:lnRef idx="1">
            <a:schemeClr val="accent1"/>
          </a:lnRef>
          <a:fillRef idx="3">
            <a:schemeClr val="accent1"/>
          </a:fillRef>
          <a:effectRef idx="2">
            <a:schemeClr val="accent1"/>
          </a:effectRef>
          <a:fontRef idx="minor">
            <a:schemeClr val="lt1"/>
          </a:fontRef>
        </p:style>
        <p:txBody>
          <a:bodyPr rtlCol="0" anchor="t" anchorCtr="0"/>
          <a:lstStyle/>
          <a:p>
            <a:pPr algn="ctr"/>
            <a:r>
              <a:rPr lang="en-US" sz="1400" dirty="0" smtClean="0">
                <a:solidFill>
                  <a:schemeClr val="tx1"/>
                </a:solidFill>
                <a:latin typeface="Segoe UI" pitchFamily="34" charset="0"/>
                <a:ea typeface="Segoe UI" pitchFamily="34" charset="0"/>
                <a:cs typeface="Segoe UI" pitchFamily="34" charset="0"/>
              </a:rPr>
              <a:t>Data</a:t>
            </a:r>
          </a:p>
        </p:txBody>
      </p:sp>
      <p:sp>
        <p:nvSpPr>
          <p:cNvPr id="37" name="Rounded Rectangle 36"/>
          <p:cNvSpPr/>
          <p:nvPr/>
        </p:nvSpPr>
        <p:spPr>
          <a:xfrm>
            <a:off x="0" y="152400"/>
            <a:ext cx="9144000" cy="838200"/>
          </a:xfrm>
          <a:prstGeom prst="roundRect">
            <a:avLst/>
          </a:prstGeom>
          <a:noFill/>
          <a:ln>
            <a:noFill/>
          </a:ln>
        </p:spPr>
        <p:style>
          <a:lnRef idx="1">
            <a:schemeClr val="accent2"/>
          </a:lnRef>
          <a:fillRef idx="3">
            <a:schemeClr val="accent2"/>
          </a:fillRef>
          <a:effectRef idx="2">
            <a:schemeClr val="accent2"/>
          </a:effectRef>
          <a:fontRef idx="minor">
            <a:schemeClr val="lt1"/>
          </a:fontRef>
        </p:style>
        <p:txBody>
          <a:bodyPr rtlCol="0" anchor="t" anchorCtr="0"/>
          <a:lstStyle/>
          <a:p>
            <a:pPr algn="ctr"/>
            <a:r>
              <a:rPr lang="en-US" sz="3600" b="1" dirty="0" smtClean="0">
                <a:solidFill>
                  <a:schemeClr val="tx1"/>
                </a:solidFill>
                <a:latin typeface="Segoe UI" pitchFamily="34" charset="0"/>
                <a:ea typeface="Segoe UI" pitchFamily="34" charset="0"/>
                <a:cs typeface="Segoe UI" pitchFamily="34" charset="0"/>
              </a:rPr>
              <a:t>Software</a:t>
            </a:r>
          </a:p>
          <a:p>
            <a:pPr algn="ctr"/>
            <a:r>
              <a:rPr lang="en-US" sz="2800" dirty="0" smtClean="0">
                <a:solidFill>
                  <a:schemeClr val="tx1"/>
                </a:solidFill>
                <a:latin typeface="Segoe UI" pitchFamily="34" charset="0"/>
                <a:ea typeface="Segoe UI" pitchFamily="34" charset="0"/>
                <a:cs typeface="Segoe UI" pitchFamily="34" charset="0"/>
              </a:rPr>
              <a:t>(as a Service)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par>
                                <p:cTn id="11" presetID="10" presetClass="exit" presetSubtype="0" fill="hold" grpId="0" nodeType="withEffect">
                                  <p:stCondLst>
                                    <p:cond delay="0"/>
                                  </p:stCondLst>
                                  <p:childTnLst>
                                    <p:animEffect transition="out" filter="fade">
                                      <p:cBhvr>
                                        <p:cTn id="12" dur="500"/>
                                        <p:tgtEl>
                                          <p:spTgt spid="27">
                                            <p:txEl>
                                              <p:pRg st="0" end="0"/>
                                            </p:txEl>
                                          </p:spTgt>
                                        </p:tgtEl>
                                      </p:cBhvr>
                                    </p:animEffect>
                                    <p:set>
                                      <p:cBhvr>
                                        <p:cTn id="13" dur="1" fill="hold">
                                          <p:stCondLst>
                                            <p:cond delay="499"/>
                                          </p:stCondLst>
                                        </p:cTn>
                                        <p:tgtEl>
                                          <p:spTgt spid="27">
                                            <p:txEl>
                                              <p:pRg st="0" end="0"/>
                                            </p:txEl>
                                          </p:spTgt>
                                        </p:tgtEl>
                                        <p:attrNameLst>
                                          <p:attrName>style.visibility</p:attrName>
                                        </p:attrNameLst>
                                      </p:cBhvr>
                                      <p:to>
                                        <p:strVal val="hidden"/>
                                      </p:to>
                                    </p:set>
                                  </p:childTnLst>
                                </p:cTn>
                              </p:par>
                              <p:par>
                                <p:cTn id="14" presetID="10" presetClass="exit" presetSubtype="0" fill="hold" grpId="0" nodeType="withEffect">
                                  <p:stCondLst>
                                    <p:cond delay="0"/>
                                  </p:stCondLst>
                                  <p:childTnLst>
                                    <p:animEffect transition="out" filter="fade">
                                      <p:cBhvr>
                                        <p:cTn id="15" dur="500"/>
                                        <p:tgtEl>
                                          <p:spTgt spid="27">
                                            <p:txEl>
                                              <p:pRg st="1" end="1"/>
                                            </p:txEl>
                                          </p:spTgt>
                                        </p:tgtEl>
                                      </p:cBhvr>
                                    </p:animEffect>
                                    <p:set>
                                      <p:cBhvr>
                                        <p:cTn id="16" dur="1" fill="hold">
                                          <p:stCondLst>
                                            <p:cond delay="499"/>
                                          </p:stCondLst>
                                        </p:cTn>
                                        <p:tgtEl>
                                          <p:spTgt spid="27">
                                            <p:txEl>
                                              <p:pRg st="1" end="1"/>
                                            </p:txEl>
                                          </p:spTgt>
                                        </p:tgtEl>
                                        <p:attrNameLst>
                                          <p:attrName>style.visibility</p:attrName>
                                        </p:attrNameLst>
                                      </p:cBhvr>
                                      <p:to>
                                        <p:strVal val="hidden"/>
                                      </p:to>
                                    </p:set>
                                  </p:childTnLst>
                                </p:cTn>
                              </p:par>
                              <p:par>
                                <p:cTn id="17" presetID="10" presetClass="exit" presetSubtype="0" fill="hold" grpId="0" nodeType="withEffect">
                                  <p:stCondLst>
                                    <p:cond delay="0"/>
                                  </p:stCondLst>
                                  <p:childTnLst>
                                    <p:animEffect transition="out" filter="fade">
                                      <p:cBhvr>
                                        <p:cTn id="18" dur="500"/>
                                        <p:tgtEl>
                                          <p:spTgt spid="27">
                                            <p:txEl>
                                              <p:pRg st="2" end="2"/>
                                            </p:txEl>
                                          </p:spTgt>
                                        </p:tgtEl>
                                      </p:cBhvr>
                                    </p:animEffect>
                                    <p:set>
                                      <p:cBhvr>
                                        <p:cTn id="19" dur="1" fill="hold">
                                          <p:stCondLst>
                                            <p:cond delay="499"/>
                                          </p:stCondLst>
                                        </p:cTn>
                                        <p:tgtEl>
                                          <p:spTgt spid="27">
                                            <p:txEl>
                                              <p:pRg st="2" end="2"/>
                                            </p:txEl>
                                          </p:spTgt>
                                        </p:tgtEl>
                                        <p:attrNameLst>
                                          <p:attrName>style.visibility</p:attrName>
                                        </p:attrNameLst>
                                      </p:cBhvr>
                                      <p:to>
                                        <p:strVal val="hidden"/>
                                      </p:to>
                                    </p:set>
                                  </p:childTnLst>
                                </p:cTn>
                              </p:par>
                              <p:par>
                                <p:cTn id="20" presetID="10" presetClass="exit" presetSubtype="0" fill="hold" grpId="0" nodeType="withEffect">
                                  <p:stCondLst>
                                    <p:cond delay="0"/>
                                  </p:stCondLst>
                                  <p:childTnLst>
                                    <p:animEffect transition="out" filter="fade">
                                      <p:cBhvr>
                                        <p:cTn id="21" dur="500"/>
                                        <p:tgtEl>
                                          <p:spTgt spid="27">
                                            <p:txEl>
                                              <p:pRg st="3" end="3"/>
                                            </p:txEl>
                                          </p:spTgt>
                                        </p:tgtEl>
                                      </p:cBhvr>
                                    </p:animEffect>
                                    <p:set>
                                      <p:cBhvr>
                                        <p:cTn id="22" dur="1" fill="hold">
                                          <p:stCondLst>
                                            <p:cond delay="499"/>
                                          </p:stCondLst>
                                        </p:cTn>
                                        <p:tgtEl>
                                          <p:spTgt spid="27">
                                            <p:txEl>
                                              <p:pRg st="3" end="3"/>
                                            </p:txEl>
                                          </p:spTgt>
                                        </p:tgtEl>
                                        <p:attrNameLst>
                                          <p:attrName>style.visibility</p:attrName>
                                        </p:attrNameLst>
                                      </p:cBhvr>
                                      <p:to>
                                        <p:strVal val="hidden"/>
                                      </p:to>
                                    </p:set>
                                  </p:childTnLst>
                                </p:cTn>
                              </p:par>
                              <p:par>
                                <p:cTn id="23" presetID="10" presetClass="entr" presetSubtype="0"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500"/>
                                        <p:tgtEl>
                                          <p:spTgt spid="5"/>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500"/>
                                        <p:tgtEl>
                                          <p:spTgt spid="6"/>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500"/>
                                        <p:tgtEl>
                                          <p:spTgt spid="7"/>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500"/>
                                        <p:tgtEl>
                                          <p:spTgt spid="8"/>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500"/>
                                        <p:tgtEl>
                                          <p:spTgt spid="9"/>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fade">
                                      <p:cBhvr>
                                        <p:cTn id="40" dur="500"/>
                                        <p:tgtEl>
                                          <p:spTgt spid="10"/>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fade">
                                      <p:cBhvr>
                                        <p:cTn id="43" dur="500"/>
                                        <p:tgtEl>
                                          <p:spTgt spid="11"/>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fade">
                                      <p:cBhvr>
                                        <p:cTn id="46" dur="500"/>
                                        <p:tgtEl>
                                          <p:spTgt spid="12"/>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3"/>
                                        </p:tgtEl>
                                        <p:attrNameLst>
                                          <p:attrName>style.visibility</p:attrName>
                                        </p:attrNameLst>
                                      </p:cBhvr>
                                      <p:to>
                                        <p:strVal val="visible"/>
                                      </p:to>
                                    </p:set>
                                    <p:animEffect transition="in" filter="fade">
                                      <p:cBhvr>
                                        <p:cTn id="49" dur="500"/>
                                        <p:tgtEl>
                                          <p:spTgt spid="13"/>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fade">
                                      <p:cBhvr>
                                        <p:cTn id="52" dur="500"/>
                                        <p:tgtEl>
                                          <p:spTgt spid="18"/>
                                        </p:tgtEl>
                                      </p:cBhvr>
                                    </p:animEffect>
                                  </p:childTnLst>
                                </p:cTn>
                              </p:par>
                            </p:childTnLst>
                          </p:cTn>
                        </p:par>
                        <p:par>
                          <p:cTn id="53" fill="hold">
                            <p:stCondLst>
                              <p:cond delay="500"/>
                            </p:stCondLst>
                            <p:childTnLst>
                              <p:par>
                                <p:cTn id="54" presetID="10" presetClass="entr" presetSubtype="0" fill="hold" grpId="0" nodeType="afterEffect">
                                  <p:stCondLst>
                                    <p:cond delay="0"/>
                                  </p:stCondLst>
                                  <p:childTnLst>
                                    <p:set>
                                      <p:cBhvr>
                                        <p:cTn id="55" dur="1" fill="hold">
                                          <p:stCondLst>
                                            <p:cond delay="0"/>
                                          </p:stCondLst>
                                        </p:cTn>
                                        <p:tgtEl>
                                          <p:spTgt spid="14"/>
                                        </p:tgtEl>
                                        <p:attrNameLst>
                                          <p:attrName>style.visibility</p:attrName>
                                        </p:attrNameLst>
                                      </p:cBhvr>
                                      <p:to>
                                        <p:strVal val="visible"/>
                                      </p:to>
                                    </p:set>
                                    <p:animEffect transition="in" filter="fade">
                                      <p:cBhvr>
                                        <p:cTn id="56" dur="500"/>
                                        <p:tgtEl>
                                          <p:spTgt spid="14"/>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15"/>
                                        </p:tgtEl>
                                        <p:attrNameLst>
                                          <p:attrName>style.visibility</p:attrName>
                                        </p:attrNameLst>
                                      </p:cBhvr>
                                      <p:to>
                                        <p:strVal val="visible"/>
                                      </p:to>
                                    </p:set>
                                    <p:animEffect transition="in" filter="fade">
                                      <p:cBhvr>
                                        <p:cTn id="59" dur="500"/>
                                        <p:tgtEl>
                                          <p:spTgt spid="15"/>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fade">
                                      <p:cBhvr>
                                        <p:cTn id="62" dur="500"/>
                                        <p:tgtEl>
                                          <p:spTgt spid="16"/>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17"/>
                                        </p:tgtEl>
                                        <p:attrNameLst>
                                          <p:attrName>style.visibility</p:attrName>
                                        </p:attrNameLst>
                                      </p:cBhvr>
                                      <p:to>
                                        <p:strVal val="visible"/>
                                      </p:to>
                                    </p:set>
                                    <p:animEffect transition="in" filter="fade">
                                      <p:cBhvr>
                                        <p:cTn id="65" dur="500"/>
                                        <p:tgtEl>
                                          <p:spTgt spid="17"/>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xit" presetSubtype="0" fill="hold" grpId="1" nodeType="clickEffect">
                                  <p:stCondLst>
                                    <p:cond delay="0"/>
                                  </p:stCondLst>
                                  <p:childTnLst>
                                    <p:animEffect transition="out" filter="fade">
                                      <p:cBhvr>
                                        <p:cTn id="69" dur="500"/>
                                        <p:tgtEl>
                                          <p:spTgt spid="4"/>
                                        </p:tgtEl>
                                      </p:cBhvr>
                                    </p:animEffect>
                                    <p:set>
                                      <p:cBhvr>
                                        <p:cTn id="70" dur="1" fill="hold">
                                          <p:stCondLst>
                                            <p:cond delay="499"/>
                                          </p:stCondLst>
                                        </p:cTn>
                                        <p:tgtEl>
                                          <p:spTgt spid="4"/>
                                        </p:tgtEl>
                                        <p:attrNameLst>
                                          <p:attrName>style.visibility</p:attrName>
                                        </p:attrNameLst>
                                      </p:cBhvr>
                                      <p:to>
                                        <p:strVal val="hidden"/>
                                      </p:to>
                                    </p:set>
                                  </p:childTnLst>
                                </p:cTn>
                              </p:par>
                              <p:par>
                                <p:cTn id="71" presetID="10" presetClass="entr" presetSubtype="0" fill="hold" grpId="0" nodeType="withEffect">
                                  <p:stCondLst>
                                    <p:cond delay="0"/>
                                  </p:stCondLst>
                                  <p:childTnLst>
                                    <p:set>
                                      <p:cBhvr>
                                        <p:cTn id="72" dur="1" fill="hold">
                                          <p:stCondLst>
                                            <p:cond delay="0"/>
                                          </p:stCondLst>
                                        </p:cTn>
                                        <p:tgtEl>
                                          <p:spTgt spid="28"/>
                                        </p:tgtEl>
                                        <p:attrNameLst>
                                          <p:attrName>style.visibility</p:attrName>
                                        </p:attrNameLst>
                                      </p:cBhvr>
                                      <p:to>
                                        <p:strVal val="visible"/>
                                      </p:to>
                                    </p:set>
                                    <p:animEffect transition="in" filter="fade">
                                      <p:cBhvr>
                                        <p:cTn id="73" dur="500"/>
                                        <p:tgtEl>
                                          <p:spTgt spid="28"/>
                                        </p:tgtEl>
                                      </p:cBhvr>
                                    </p:animEffect>
                                  </p:childTnLst>
                                </p:cTn>
                              </p:par>
                              <p:par>
                                <p:cTn id="74" presetID="10" presetClass="exit" presetSubtype="0" fill="hold" grpId="1" nodeType="withEffect">
                                  <p:stCondLst>
                                    <p:cond delay="0"/>
                                  </p:stCondLst>
                                  <p:childTnLst>
                                    <p:animEffect transition="out" filter="fade">
                                      <p:cBhvr>
                                        <p:cTn id="75" dur="500"/>
                                        <p:tgtEl>
                                          <p:spTgt spid="5"/>
                                        </p:tgtEl>
                                      </p:cBhvr>
                                    </p:animEffect>
                                    <p:set>
                                      <p:cBhvr>
                                        <p:cTn id="76" dur="1" fill="hold">
                                          <p:stCondLst>
                                            <p:cond delay="499"/>
                                          </p:stCondLst>
                                        </p:cTn>
                                        <p:tgtEl>
                                          <p:spTgt spid="5"/>
                                        </p:tgtEl>
                                        <p:attrNameLst>
                                          <p:attrName>style.visibility</p:attrName>
                                        </p:attrNameLst>
                                      </p:cBhvr>
                                      <p:to>
                                        <p:strVal val="hidden"/>
                                      </p:to>
                                    </p:set>
                                  </p:childTnLst>
                                </p:cTn>
                              </p:par>
                              <p:par>
                                <p:cTn id="77" presetID="10" presetClass="exit" presetSubtype="0" fill="hold" grpId="1" nodeType="withEffect">
                                  <p:stCondLst>
                                    <p:cond delay="0"/>
                                  </p:stCondLst>
                                  <p:childTnLst>
                                    <p:animEffect transition="out" filter="fade">
                                      <p:cBhvr>
                                        <p:cTn id="78" dur="500"/>
                                        <p:tgtEl>
                                          <p:spTgt spid="6"/>
                                        </p:tgtEl>
                                      </p:cBhvr>
                                    </p:animEffect>
                                    <p:set>
                                      <p:cBhvr>
                                        <p:cTn id="79" dur="1" fill="hold">
                                          <p:stCondLst>
                                            <p:cond delay="499"/>
                                          </p:stCondLst>
                                        </p:cTn>
                                        <p:tgtEl>
                                          <p:spTgt spid="6"/>
                                        </p:tgtEl>
                                        <p:attrNameLst>
                                          <p:attrName>style.visibility</p:attrName>
                                        </p:attrNameLst>
                                      </p:cBhvr>
                                      <p:to>
                                        <p:strVal val="hidden"/>
                                      </p:to>
                                    </p:set>
                                  </p:childTnLst>
                                </p:cTn>
                              </p:par>
                              <p:par>
                                <p:cTn id="80" presetID="10" presetClass="exit" presetSubtype="0" fill="hold" grpId="1" nodeType="withEffect">
                                  <p:stCondLst>
                                    <p:cond delay="0"/>
                                  </p:stCondLst>
                                  <p:childTnLst>
                                    <p:animEffect transition="out" filter="fade">
                                      <p:cBhvr>
                                        <p:cTn id="81" dur="500"/>
                                        <p:tgtEl>
                                          <p:spTgt spid="7"/>
                                        </p:tgtEl>
                                      </p:cBhvr>
                                    </p:animEffect>
                                    <p:set>
                                      <p:cBhvr>
                                        <p:cTn id="82" dur="1" fill="hold">
                                          <p:stCondLst>
                                            <p:cond delay="499"/>
                                          </p:stCondLst>
                                        </p:cTn>
                                        <p:tgtEl>
                                          <p:spTgt spid="7"/>
                                        </p:tgtEl>
                                        <p:attrNameLst>
                                          <p:attrName>style.visibility</p:attrName>
                                        </p:attrNameLst>
                                      </p:cBhvr>
                                      <p:to>
                                        <p:strVal val="hidden"/>
                                      </p:to>
                                    </p:set>
                                  </p:childTnLst>
                                </p:cTn>
                              </p:par>
                              <p:par>
                                <p:cTn id="83" presetID="10" presetClass="exit" presetSubtype="0" fill="hold" grpId="1" nodeType="withEffect">
                                  <p:stCondLst>
                                    <p:cond delay="0"/>
                                  </p:stCondLst>
                                  <p:childTnLst>
                                    <p:animEffect transition="out" filter="fade">
                                      <p:cBhvr>
                                        <p:cTn id="84" dur="500"/>
                                        <p:tgtEl>
                                          <p:spTgt spid="8"/>
                                        </p:tgtEl>
                                      </p:cBhvr>
                                    </p:animEffect>
                                    <p:set>
                                      <p:cBhvr>
                                        <p:cTn id="85" dur="1" fill="hold">
                                          <p:stCondLst>
                                            <p:cond delay="499"/>
                                          </p:stCondLst>
                                        </p:cTn>
                                        <p:tgtEl>
                                          <p:spTgt spid="8"/>
                                        </p:tgtEl>
                                        <p:attrNameLst>
                                          <p:attrName>style.visibility</p:attrName>
                                        </p:attrNameLst>
                                      </p:cBhvr>
                                      <p:to>
                                        <p:strVal val="hidden"/>
                                      </p:to>
                                    </p:set>
                                  </p:childTnLst>
                                </p:cTn>
                              </p:par>
                              <p:par>
                                <p:cTn id="86" presetID="10" presetClass="exit" presetSubtype="0" fill="hold" grpId="1" nodeType="withEffect">
                                  <p:stCondLst>
                                    <p:cond delay="0"/>
                                  </p:stCondLst>
                                  <p:childTnLst>
                                    <p:animEffect transition="out" filter="fade">
                                      <p:cBhvr>
                                        <p:cTn id="87" dur="500"/>
                                        <p:tgtEl>
                                          <p:spTgt spid="10"/>
                                        </p:tgtEl>
                                      </p:cBhvr>
                                    </p:animEffect>
                                    <p:set>
                                      <p:cBhvr>
                                        <p:cTn id="88" dur="1" fill="hold">
                                          <p:stCondLst>
                                            <p:cond delay="499"/>
                                          </p:stCondLst>
                                        </p:cTn>
                                        <p:tgtEl>
                                          <p:spTgt spid="10"/>
                                        </p:tgtEl>
                                        <p:attrNameLst>
                                          <p:attrName>style.visibility</p:attrName>
                                        </p:attrNameLst>
                                      </p:cBhvr>
                                      <p:to>
                                        <p:strVal val="hidden"/>
                                      </p:to>
                                    </p:set>
                                  </p:childTnLst>
                                </p:cTn>
                              </p:par>
                              <p:par>
                                <p:cTn id="89" presetID="10" presetClass="entr" presetSubtype="0" fill="hold" grpId="0" nodeType="withEffect">
                                  <p:stCondLst>
                                    <p:cond delay="0"/>
                                  </p:stCondLst>
                                  <p:childTnLst>
                                    <p:set>
                                      <p:cBhvr>
                                        <p:cTn id="90" dur="1" fill="hold">
                                          <p:stCondLst>
                                            <p:cond delay="0"/>
                                          </p:stCondLst>
                                        </p:cTn>
                                        <p:tgtEl>
                                          <p:spTgt spid="19"/>
                                        </p:tgtEl>
                                        <p:attrNameLst>
                                          <p:attrName>style.visibility</p:attrName>
                                        </p:attrNameLst>
                                      </p:cBhvr>
                                      <p:to>
                                        <p:strVal val="visible"/>
                                      </p:to>
                                    </p:set>
                                    <p:animEffect transition="in" filter="fade">
                                      <p:cBhvr>
                                        <p:cTn id="91" dur="500"/>
                                        <p:tgtEl>
                                          <p:spTgt spid="19"/>
                                        </p:tgtEl>
                                      </p:cBhvr>
                                    </p:animEffect>
                                  </p:childTnLst>
                                </p:cTn>
                              </p:par>
                              <p:par>
                                <p:cTn id="92" presetID="10" presetClass="entr" presetSubtype="0" fill="hold" grpId="0" nodeType="withEffect">
                                  <p:stCondLst>
                                    <p:cond delay="0"/>
                                  </p:stCondLst>
                                  <p:childTnLst>
                                    <p:set>
                                      <p:cBhvr>
                                        <p:cTn id="93" dur="1" fill="hold">
                                          <p:stCondLst>
                                            <p:cond delay="0"/>
                                          </p:stCondLst>
                                        </p:cTn>
                                        <p:tgtEl>
                                          <p:spTgt spid="20"/>
                                        </p:tgtEl>
                                        <p:attrNameLst>
                                          <p:attrName>style.visibility</p:attrName>
                                        </p:attrNameLst>
                                      </p:cBhvr>
                                      <p:to>
                                        <p:strVal val="visible"/>
                                      </p:to>
                                    </p:set>
                                    <p:animEffect transition="in" filter="fade">
                                      <p:cBhvr>
                                        <p:cTn id="94" dur="500"/>
                                        <p:tgtEl>
                                          <p:spTgt spid="20"/>
                                        </p:tgtEl>
                                      </p:cBhvr>
                                    </p:animEffect>
                                  </p:childTnLst>
                                </p:cTn>
                              </p:par>
                              <p:par>
                                <p:cTn id="95" presetID="10" presetClass="entr" presetSubtype="0" fill="hold" grpId="0" nodeType="withEffect">
                                  <p:stCondLst>
                                    <p:cond delay="0"/>
                                  </p:stCondLst>
                                  <p:childTnLst>
                                    <p:set>
                                      <p:cBhvr>
                                        <p:cTn id="96" dur="1" fill="hold">
                                          <p:stCondLst>
                                            <p:cond delay="0"/>
                                          </p:stCondLst>
                                        </p:cTn>
                                        <p:tgtEl>
                                          <p:spTgt spid="21"/>
                                        </p:tgtEl>
                                        <p:attrNameLst>
                                          <p:attrName>style.visibility</p:attrName>
                                        </p:attrNameLst>
                                      </p:cBhvr>
                                      <p:to>
                                        <p:strVal val="visible"/>
                                      </p:to>
                                    </p:set>
                                    <p:animEffect transition="in" filter="fade">
                                      <p:cBhvr>
                                        <p:cTn id="97" dur="500"/>
                                        <p:tgtEl>
                                          <p:spTgt spid="21"/>
                                        </p:tgtEl>
                                      </p:cBhvr>
                                    </p:animEffect>
                                  </p:childTnLst>
                                </p:cTn>
                              </p:par>
                              <p:par>
                                <p:cTn id="98" presetID="10" presetClass="entr" presetSubtype="0" fill="hold" grpId="0" nodeType="withEffect">
                                  <p:stCondLst>
                                    <p:cond delay="0"/>
                                  </p:stCondLst>
                                  <p:childTnLst>
                                    <p:set>
                                      <p:cBhvr>
                                        <p:cTn id="99" dur="1" fill="hold">
                                          <p:stCondLst>
                                            <p:cond delay="0"/>
                                          </p:stCondLst>
                                        </p:cTn>
                                        <p:tgtEl>
                                          <p:spTgt spid="22"/>
                                        </p:tgtEl>
                                        <p:attrNameLst>
                                          <p:attrName>style.visibility</p:attrName>
                                        </p:attrNameLst>
                                      </p:cBhvr>
                                      <p:to>
                                        <p:strVal val="visible"/>
                                      </p:to>
                                    </p:set>
                                    <p:animEffect transition="in" filter="fade">
                                      <p:cBhvr>
                                        <p:cTn id="100" dur="500"/>
                                        <p:tgtEl>
                                          <p:spTgt spid="22"/>
                                        </p:tgtEl>
                                      </p:cBhvr>
                                    </p:animEffect>
                                  </p:childTnLst>
                                </p:cTn>
                              </p:par>
                              <p:par>
                                <p:cTn id="101" presetID="10" presetClass="entr" presetSubtype="0" fill="hold" grpId="0" nodeType="withEffect">
                                  <p:stCondLst>
                                    <p:cond delay="0"/>
                                  </p:stCondLst>
                                  <p:childTnLst>
                                    <p:set>
                                      <p:cBhvr>
                                        <p:cTn id="102" dur="1" fill="hold">
                                          <p:stCondLst>
                                            <p:cond delay="0"/>
                                          </p:stCondLst>
                                        </p:cTn>
                                        <p:tgtEl>
                                          <p:spTgt spid="24"/>
                                        </p:tgtEl>
                                        <p:attrNameLst>
                                          <p:attrName>style.visibility</p:attrName>
                                        </p:attrNameLst>
                                      </p:cBhvr>
                                      <p:to>
                                        <p:strVal val="visible"/>
                                      </p:to>
                                    </p:set>
                                    <p:animEffect transition="in" filter="fade">
                                      <p:cBhvr>
                                        <p:cTn id="103" dur="500"/>
                                        <p:tgtEl>
                                          <p:spTgt spid="24"/>
                                        </p:tgtEl>
                                      </p:cBhvr>
                                    </p:animEffect>
                                  </p:childTnLst>
                                </p:cTn>
                              </p:par>
                            </p:childTnLst>
                          </p:cTn>
                        </p:par>
                        <p:par>
                          <p:cTn id="104" fill="hold">
                            <p:stCondLst>
                              <p:cond delay="500"/>
                            </p:stCondLst>
                            <p:childTnLst>
                              <p:par>
                                <p:cTn id="105" presetID="10" presetClass="exit" presetSubtype="0" fill="hold" grpId="1" nodeType="afterEffect">
                                  <p:stCondLst>
                                    <p:cond delay="0"/>
                                  </p:stCondLst>
                                  <p:childTnLst>
                                    <p:animEffect transition="out" filter="fade">
                                      <p:cBhvr>
                                        <p:cTn id="106" dur="500"/>
                                        <p:tgtEl>
                                          <p:spTgt spid="15"/>
                                        </p:tgtEl>
                                      </p:cBhvr>
                                    </p:animEffect>
                                    <p:set>
                                      <p:cBhvr>
                                        <p:cTn id="107" dur="1" fill="hold">
                                          <p:stCondLst>
                                            <p:cond delay="499"/>
                                          </p:stCondLst>
                                        </p:cTn>
                                        <p:tgtEl>
                                          <p:spTgt spid="15"/>
                                        </p:tgtEl>
                                        <p:attrNameLst>
                                          <p:attrName>style.visibility</p:attrName>
                                        </p:attrNameLst>
                                      </p:cBhvr>
                                      <p:to>
                                        <p:strVal val="hidden"/>
                                      </p:to>
                                    </p:set>
                                  </p:childTnLst>
                                </p:cTn>
                              </p:par>
                              <p:par>
                                <p:cTn id="108" presetID="10" presetClass="exit" presetSubtype="0" fill="hold" grpId="1" nodeType="withEffect">
                                  <p:stCondLst>
                                    <p:cond delay="0"/>
                                  </p:stCondLst>
                                  <p:childTnLst>
                                    <p:animEffect transition="out" filter="fade">
                                      <p:cBhvr>
                                        <p:cTn id="109" dur="500"/>
                                        <p:tgtEl>
                                          <p:spTgt spid="14"/>
                                        </p:tgtEl>
                                      </p:cBhvr>
                                    </p:animEffect>
                                    <p:set>
                                      <p:cBhvr>
                                        <p:cTn id="110" dur="1" fill="hold">
                                          <p:stCondLst>
                                            <p:cond delay="499"/>
                                          </p:stCondLst>
                                        </p:cTn>
                                        <p:tgtEl>
                                          <p:spTgt spid="14"/>
                                        </p:tgtEl>
                                        <p:attrNameLst>
                                          <p:attrName>style.visibility</p:attrName>
                                        </p:attrNameLst>
                                      </p:cBhvr>
                                      <p:to>
                                        <p:strVal val="hidden"/>
                                      </p:to>
                                    </p:set>
                                  </p:childTnLst>
                                </p:cTn>
                              </p:par>
                            </p:childTnLst>
                          </p:cTn>
                        </p:par>
                        <p:par>
                          <p:cTn id="111" fill="hold">
                            <p:stCondLst>
                              <p:cond delay="1000"/>
                            </p:stCondLst>
                            <p:childTnLst>
                              <p:par>
                                <p:cTn id="112" presetID="10" presetClass="entr" presetSubtype="0" fill="hold" grpId="0" nodeType="afterEffect">
                                  <p:stCondLst>
                                    <p:cond delay="0"/>
                                  </p:stCondLst>
                                  <p:childTnLst>
                                    <p:set>
                                      <p:cBhvr>
                                        <p:cTn id="113" dur="1" fill="hold">
                                          <p:stCondLst>
                                            <p:cond delay="0"/>
                                          </p:stCondLst>
                                        </p:cTn>
                                        <p:tgtEl>
                                          <p:spTgt spid="32"/>
                                        </p:tgtEl>
                                        <p:attrNameLst>
                                          <p:attrName>style.visibility</p:attrName>
                                        </p:attrNameLst>
                                      </p:cBhvr>
                                      <p:to>
                                        <p:strVal val="visible"/>
                                      </p:to>
                                    </p:set>
                                    <p:animEffect transition="in" filter="fade">
                                      <p:cBhvr>
                                        <p:cTn id="114" dur="500"/>
                                        <p:tgtEl>
                                          <p:spTgt spid="32"/>
                                        </p:tgtEl>
                                      </p:cBhvr>
                                    </p:animEffect>
                                  </p:childTnLst>
                                </p:cTn>
                              </p:par>
                              <p:par>
                                <p:cTn id="115" presetID="10" presetClass="entr" presetSubtype="0" fill="hold" grpId="0" nodeType="withEffect">
                                  <p:stCondLst>
                                    <p:cond delay="0"/>
                                  </p:stCondLst>
                                  <p:childTnLst>
                                    <p:set>
                                      <p:cBhvr>
                                        <p:cTn id="116" dur="1" fill="hold">
                                          <p:stCondLst>
                                            <p:cond delay="0"/>
                                          </p:stCondLst>
                                        </p:cTn>
                                        <p:tgtEl>
                                          <p:spTgt spid="31"/>
                                        </p:tgtEl>
                                        <p:attrNameLst>
                                          <p:attrName>style.visibility</p:attrName>
                                        </p:attrNameLst>
                                      </p:cBhvr>
                                      <p:to>
                                        <p:strVal val="visible"/>
                                      </p:to>
                                    </p:set>
                                    <p:animEffect transition="in" filter="fade">
                                      <p:cBhvr>
                                        <p:cTn id="117" dur="500"/>
                                        <p:tgtEl>
                                          <p:spTgt spid="31"/>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xit" presetSubtype="0" fill="hold" grpId="1" nodeType="clickEffect">
                                  <p:stCondLst>
                                    <p:cond delay="0"/>
                                  </p:stCondLst>
                                  <p:childTnLst>
                                    <p:animEffect transition="out" filter="fade">
                                      <p:cBhvr>
                                        <p:cTn id="121" dur="500"/>
                                        <p:tgtEl>
                                          <p:spTgt spid="28"/>
                                        </p:tgtEl>
                                      </p:cBhvr>
                                    </p:animEffect>
                                    <p:set>
                                      <p:cBhvr>
                                        <p:cTn id="122" dur="1" fill="hold">
                                          <p:stCondLst>
                                            <p:cond delay="499"/>
                                          </p:stCondLst>
                                        </p:cTn>
                                        <p:tgtEl>
                                          <p:spTgt spid="28"/>
                                        </p:tgtEl>
                                        <p:attrNameLst>
                                          <p:attrName>style.visibility</p:attrName>
                                        </p:attrNameLst>
                                      </p:cBhvr>
                                      <p:to>
                                        <p:strVal val="hidden"/>
                                      </p:to>
                                    </p:set>
                                  </p:childTnLst>
                                </p:cTn>
                              </p:par>
                              <p:par>
                                <p:cTn id="123" presetID="10" presetClass="entr" presetSubtype="0" fill="hold" nodeType="withEffect">
                                  <p:stCondLst>
                                    <p:cond delay="0"/>
                                  </p:stCondLst>
                                  <p:childTnLst>
                                    <p:set>
                                      <p:cBhvr>
                                        <p:cTn id="124" dur="1" fill="hold">
                                          <p:stCondLst>
                                            <p:cond delay="0"/>
                                          </p:stCondLst>
                                        </p:cTn>
                                        <p:tgtEl>
                                          <p:spTgt spid="29"/>
                                        </p:tgtEl>
                                        <p:attrNameLst>
                                          <p:attrName>style.visibility</p:attrName>
                                        </p:attrNameLst>
                                      </p:cBhvr>
                                      <p:to>
                                        <p:strVal val="visible"/>
                                      </p:to>
                                    </p:set>
                                    <p:animEffect transition="in" filter="fade">
                                      <p:cBhvr>
                                        <p:cTn id="125" dur="500"/>
                                        <p:tgtEl>
                                          <p:spTgt spid="29"/>
                                        </p:tgtEl>
                                      </p:cBhvr>
                                    </p:animEffect>
                                  </p:childTnLst>
                                </p:cTn>
                              </p:par>
                              <p:par>
                                <p:cTn id="126" presetID="10" presetClass="exit" presetSubtype="0" fill="hold" nodeType="withEffect">
                                  <p:stCondLst>
                                    <p:cond delay="0"/>
                                  </p:stCondLst>
                                  <p:childTnLst>
                                    <p:animEffect transition="out" filter="fade">
                                      <p:cBhvr>
                                        <p:cTn id="127" dur="500"/>
                                        <p:tgtEl>
                                          <p:spTgt spid="9"/>
                                        </p:tgtEl>
                                      </p:cBhvr>
                                    </p:animEffect>
                                    <p:set>
                                      <p:cBhvr>
                                        <p:cTn id="128" dur="1" fill="hold">
                                          <p:stCondLst>
                                            <p:cond delay="499"/>
                                          </p:stCondLst>
                                        </p:cTn>
                                        <p:tgtEl>
                                          <p:spTgt spid="9"/>
                                        </p:tgtEl>
                                        <p:attrNameLst>
                                          <p:attrName>style.visibility</p:attrName>
                                        </p:attrNameLst>
                                      </p:cBhvr>
                                      <p:to>
                                        <p:strVal val="hidden"/>
                                      </p:to>
                                    </p:set>
                                  </p:childTnLst>
                                </p:cTn>
                              </p:par>
                              <p:par>
                                <p:cTn id="129" presetID="10" presetClass="exit" presetSubtype="0" fill="hold" nodeType="withEffect">
                                  <p:stCondLst>
                                    <p:cond delay="0"/>
                                  </p:stCondLst>
                                  <p:childTnLst>
                                    <p:animEffect transition="out" filter="fade">
                                      <p:cBhvr>
                                        <p:cTn id="130" dur="500"/>
                                        <p:tgtEl>
                                          <p:spTgt spid="13"/>
                                        </p:tgtEl>
                                      </p:cBhvr>
                                    </p:animEffect>
                                    <p:set>
                                      <p:cBhvr>
                                        <p:cTn id="131" dur="1" fill="hold">
                                          <p:stCondLst>
                                            <p:cond delay="499"/>
                                          </p:stCondLst>
                                        </p:cTn>
                                        <p:tgtEl>
                                          <p:spTgt spid="13"/>
                                        </p:tgtEl>
                                        <p:attrNameLst>
                                          <p:attrName>style.visibility</p:attrName>
                                        </p:attrNameLst>
                                      </p:cBhvr>
                                      <p:to>
                                        <p:strVal val="hidden"/>
                                      </p:to>
                                    </p:set>
                                  </p:childTnLst>
                                </p:cTn>
                              </p:par>
                              <p:par>
                                <p:cTn id="132" presetID="10" presetClass="exit" presetSubtype="0" fill="hold" nodeType="withEffect">
                                  <p:stCondLst>
                                    <p:cond delay="0"/>
                                  </p:stCondLst>
                                  <p:childTnLst>
                                    <p:animEffect transition="out" filter="fade">
                                      <p:cBhvr>
                                        <p:cTn id="133" dur="500"/>
                                        <p:tgtEl>
                                          <p:spTgt spid="11"/>
                                        </p:tgtEl>
                                      </p:cBhvr>
                                    </p:animEffect>
                                    <p:set>
                                      <p:cBhvr>
                                        <p:cTn id="134" dur="1" fill="hold">
                                          <p:stCondLst>
                                            <p:cond delay="499"/>
                                          </p:stCondLst>
                                        </p:cTn>
                                        <p:tgtEl>
                                          <p:spTgt spid="11"/>
                                        </p:tgtEl>
                                        <p:attrNameLst>
                                          <p:attrName>style.visibility</p:attrName>
                                        </p:attrNameLst>
                                      </p:cBhvr>
                                      <p:to>
                                        <p:strVal val="hidden"/>
                                      </p:to>
                                    </p:set>
                                  </p:childTnLst>
                                </p:cTn>
                              </p:par>
                              <p:par>
                                <p:cTn id="135" presetID="10" presetClass="entr" presetSubtype="0" fill="hold" nodeType="withEffect">
                                  <p:stCondLst>
                                    <p:cond delay="0"/>
                                  </p:stCondLst>
                                  <p:childTnLst>
                                    <p:set>
                                      <p:cBhvr>
                                        <p:cTn id="136" dur="1" fill="hold">
                                          <p:stCondLst>
                                            <p:cond delay="0"/>
                                          </p:stCondLst>
                                        </p:cTn>
                                        <p:tgtEl>
                                          <p:spTgt spid="23"/>
                                        </p:tgtEl>
                                        <p:attrNameLst>
                                          <p:attrName>style.visibility</p:attrName>
                                        </p:attrNameLst>
                                      </p:cBhvr>
                                      <p:to>
                                        <p:strVal val="visible"/>
                                      </p:to>
                                    </p:set>
                                    <p:animEffect transition="in" filter="fade">
                                      <p:cBhvr>
                                        <p:cTn id="137" dur="500"/>
                                        <p:tgtEl>
                                          <p:spTgt spid="23"/>
                                        </p:tgtEl>
                                      </p:cBhvr>
                                    </p:animEffect>
                                  </p:childTnLst>
                                </p:cTn>
                              </p:par>
                              <p:par>
                                <p:cTn id="138" presetID="10" presetClass="entr" presetSubtype="0" fill="hold" nodeType="withEffect">
                                  <p:stCondLst>
                                    <p:cond delay="0"/>
                                  </p:stCondLst>
                                  <p:childTnLst>
                                    <p:set>
                                      <p:cBhvr>
                                        <p:cTn id="139" dur="1" fill="hold">
                                          <p:stCondLst>
                                            <p:cond delay="0"/>
                                          </p:stCondLst>
                                        </p:cTn>
                                        <p:tgtEl>
                                          <p:spTgt spid="25"/>
                                        </p:tgtEl>
                                        <p:attrNameLst>
                                          <p:attrName>style.visibility</p:attrName>
                                        </p:attrNameLst>
                                      </p:cBhvr>
                                      <p:to>
                                        <p:strVal val="visible"/>
                                      </p:to>
                                    </p:set>
                                    <p:animEffect transition="in" filter="fade">
                                      <p:cBhvr>
                                        <p:cTn id="140" dur="500"/>
                                        <p:tgtEl>
                                          <p:spTgt spid="25"/>
                                        </p:tgtEl>
                                      </p:cBhvr>
                                    </p:animEffect>
                                  </p:childTnLst>
                                </p:cTn>
                              </p:par>
                              <p:par>
                                <p:cTn id="141" presetID="10" presetClass="entr" presetSubtype="0" fill="hold" nodeType="withEffect">
                                  <p:stCondLst>
                                    <p:cond delay="0"/>
                                  </p:stCondLst>
                                  <p:childTnLst>
                                    <p:set>
                                      <p:cBhvr>
                                        <p:cTn id="142" dur="1" fill="hold">
                                          <p:stCondLst>
                                            <p:cond delay="0"/>
                                          </p:stCondLst>
                                        </p:cTn>
                                        <p:tgtEl>
                                          <p:spTgt spid="26"/>
                                        </p:tgtEl>
                                        <p:attrNameLst>
                                          <p:attrName>style.visibility</p:attrName>
                                        </p:attrNameLst>
                                      </p:cBhvr>
                                      <p:to>
                                        <p:strVal val="visible"/>
                                      </p:to>
                                    </p:set>
                                    <p:animEffect transition="in" filter="fade">
                                      <p:cBhvr>
                                        <p:cTn id="143" dur="500"/>
                                        <p:tgtEl>
                                          <p:spTgt spid="26"/>
                                        </p:tgtEl>
                                      </p:cBhvr>
                                    </p:animEffect>
                                  </p:childTnLst>
                                </p:cTn>
                              </p:par>
                            </p:childTnLst>
                          </p:cTn>
                        </p:par>
                        <p:par>
                          <p:cTn id="144" fill="hold">
                            <p:stCondLst>
                              <p:cond delay="500"/>
                            </p:stCondLst>
                            <p:childTnLst>
                              <p:par>
                                <p:cTn id="145" presetID="10" presetClass="exit" presetSubtype="0" fill="hold" grpId="1" nodeType="afterEffect">
                                  <p:stCondLst>
                                    <p:cond delay="0"/>
                                  </p:stCondLst>
                                  <p:childTnLst>
                                    <p:animEffect transition="out" filter="fade">
                                      <p:cBhvr>
                                        <p:cTn id="146" dur="500"/>
                                        <p:tgtEl>
                                          <p:spTgt spid="31"/>
                                        </p:tgtEl>
                                      </p:cBhvr>
                                    </p:animEffect>
                                    <p:set>
                                      <p:cBhvr>
                                        <p:cTn id="147" dur="1" fill="hold">
                                          <p:stCondLst>
                                            <p:cond delay="499"/>
                                          </p:stCondLst>
                                        </p:cTn>
                                        <p:tgtEl>
                                          <p:spTgt spid="31"/>
                                        </p:tgtEl>
                                        <p:attrNameLst>
                                          <p:attrName>style.visibility</p:attrName>
                                        </p:attrNameLst>
                                      </p:cBhvr>
                                      <p:to>
                                        <p:strVal val="hidden"/>
                                      </p:to>
                                    </p:set>
                                  </p:childTnLst>
                                </p:cTn>
                              </p:par>
                              <p:par>
                                <p:cTn id="148" presetID="10" presetClass="exit" presetSubtype="0" fill="hold" nodeType="withEffect">
                                  <p:stCondLst>
                                    <p:cond delay="0"/>
                                  </p:stCondLst>
                                  <p:childTnLst>
                                    <p:animEffect transition="out" filter="fade">
                                      <p:cBhvr>
                                        <p:cTn id="149" dur="500"/>
                                        <p:tgtEl>
                                          <p:spTgt spid="32"/>
                                        </p:tgtEl>
                                      </p:cBhvr>
                                    </p:animEffect>
                                    <p:set>
                                      <p:cBhvr>
                                        <p:cTn id="150" dur="1" fill="hold">
                                          <p:stCondLst>
                                            <p:cond delay="499"/>
                                          </p:stCondLst>
                                        </p:cTn>
                                        <p:tgtEl>
                                          <p:spTgt spid="32"/>
                                        </p:tgtEl>
                                        <p:attrNameLst>
                                          <p:attrName>style.visibility</p:attrName>
                                        </p:attrNameLst>
                                      </p:cBhvr>
                                      <p:to>
                                        <p:strVal val="hidden"/>
                                      </p:to>
                                    </p:set>
                                  </p:childTnLst>
                                </p:cTn>
                              </p:par>
                            </p:childTnLst>
                          </p:cTn>
                        </p:par>
                        <p:par>
                          <p:cTn id="151" fill="hold">
                            <p:stCondLst>
                              <p:cond delay="1000"/>
                            </p:stCondLst>
                            <p:childTnLst>
                              <p:par>
                                <p:cTn id="152" presetID="10" presetClass="entr" presetSubtype="0" fill="hold" grpId="0" nodeType="afterEffect">
                                  <p:stCondLst>
                                    <p:cond delay="0"/>
                                  </p:stCondLst>
                                  <p:childTnLst>
                                    <p:set>
                                      <p:cBhvr>
                                        <p:cTn id="153" dur="1" fill="hold">
                                          <p:stCondLst>
                                            <p:cond delay="0"/>
                                          </p:stCondLst>
                                        </p:cTn>
                                        <p:tgtEl>
                                          <p:spTgt spid="33"/>
                                        </p:tgtEl>
                                        <p:attrNameLst>
                                          <p:attrName>style.visibility</p:attrName>
                                        </p:attrNameLst>
                                      </p:cBhvr>
                                      <p:to>
                                        <p:strVal val="visible"/>
                                      </p:to>
                                    </p:set>
                                    <p:animEffect transition="in" filter="fade">
                                      <p:cBhvr>
                                        <p:cTn id="154" dur="500"/>
                                        <p:tgtEl>
                                          <p:spTgt spid="33"/>
                                        </p:tgtEl>
                                      </p:cBhvr>
                                    </p:animEffect>
                                  </p:childTnLst>
                                </p:cTn>
                              </p:par>
                              <p:par>
                                <p:cTn id="155" presetID="10" presetClass="entr" presetSubtype="0" fill="hold" grpId="0" nodeType="withEffect">
                                  <p:stCondLst>
                                    <p:cond delay="0"/>
                                  </p:stCondLst>
                                  <p:childTnLst>
                                    <p:set>
                                      <p:cBhvr>
                                        <p:cTn id="156" dur="1" fill="hold">
                                          <p:stCondLst>
                                            <p:cond delay="0"/>
                                          </p:stCondLst>
                                        </p:cTn>
                                        <p:tgtEl>
                                          <p:spTgt spid="34"/>
                                        </p:tgtEl>
                                        <p:attrNameLst>
                                          <p:attrName>style.visibility</p:attrName>
                                        </p:attrNameLst>
                                      </p:cBhvr>
                                      <p:to>
                                        <p:strVal val="visible"/>
                                      </p:to>
                                    </p:set>
                                    <p:animEffect transition="in" filter="fade">
                                      <p:cBhvr>
                                        <p:cTn id="157" dur="500"/>
                                        <p:tgtEl>
                                          <p:spTgt spid="34"/>
                                        </p:tgtEl>
                                      </p:cBhvr>
                                    </p:animEffect>
                                  </p:childTnLst>
                                </p:cTn>
                              </p:par>
                            </p:childTnLst>
                          </p:cTn>
                        </p:par>
                      </p:childTnLst>
                    </p:cTn>
                  </p:par>
                  <p:par>
                    <p:cTn id="158" fill="hold">
                      <p:stCondLst>
                        <p:cond delay="indefinite"/>
                      </p:stCondLst>
                      <p:childTnLst>
                        <p:par>
                          <p:cTn id="159" fill="hold">
                            <p:stCondLst>
                              <p:cond delay="0"/>
                            </p:stCondLst>
                            <p:childTnLst>
                              <p:par>
                                <p:cTn id="160" presetID="10" presetClass="exit" presetSubtype="0" fill="hold" grpId="0" nodeType="clickEffect">
                                  <p:stCondLst>
                                    <p:cond delay="0"/>
                                  </p:stCondLst>
                                  <p:childTnLst>
                                    <p:animEffect transition="out" filter="fade">
                                      <p:cBhvr>
                                        <p:cTn id="161" dur="500"/>
                                        <p:tgtEl>
                                          <p:spTgt spid="29"/>
                                        </p:tgtEl>
                                      </p:cBhvr>
                                    </p:animEffect>
                                    <p:set>
                                      <p:cBhvr>
                                        <p:cTn id="162" dur="1" fill="hold">
                                          <p:stCondLst>
                                            <p:cond delay="499"/>
                                          </p:stCondLst>
                                        </p:cTn>
                                        <p:tgtEl>
                                          <p:spTgt spid="29"/>
                                        </p:tgtEl>
                                        <p:attrNameLst>
                                          <p:attrName>style.visibility</p:attrName>
                                        </p:attrNameLst>
                                      </p:cBhvr>
                                      <p:to>
                                        <p:strVal val="hidden"/>
                                      </p:to>
                                    </p:set>
                                  </p:childTnLst>
                                </p:cTn>
                              </p:par>
                              <p:par>
                                <p:cTn id="163" presetID="10" presetClass="entr" presetSubtype="0" fill="hold" grpId="0" nodeType="withEffect">
                                  <p:stCondLst>
                                    <p:cond delay="0"/>
                                  </p:stCondLst>
                                  <p:childTnLst>
                                    <p:set>
                                      <p:cBhvr>
                                        <p:cTn id="164" dur="1" fill="hold">
                                          <p:stCondLst>
                                            <p:cond delay="0"/>
                                          </p:stCondLst>
                                        </p:cTn>
                                        <p:tgtEl>
                                          <p:spTgt spid="37"/>
                                        </p:tgtEl>
                                        <p:attrNameLst>
                                          <p:attrName>style.visibility</p:attrName>
                                        </p:attrNameLst>
                                      </p:cBhvr>
                                      <p:to>
                                        <p:strVal val="visible"/>
                                      </p:to>
                                    </p:set>
                                    <p:animEffect transition="in" filter="fade">
                                      <p:cBhvr>
                                        <p:cTn id="165" dur="500"/>
                                        <p:tgtEl>
                                          <p:spTgt spid="37"/>
                                        </p:tgtEl>
                                      </p:cBhvr>
                                    </p:animEffect>
                                  </p:childTnLst>
                                </p:cTn>
                              </p:par>
                              <p:par>
                                <p:cTn id="166" presetID="10" presetClass="entr" presetSubtype="0" fill="hold" grpId="0" nodeType="withEffect">
                                  <p:stCondLst>
                                    <p:cond delay="0"/>
                                  </p:stCondLst>
                                  <p:childTnLst>
                                    <p:set>
                                      <p:cBhvr>
                                        <p:cTn id="167" dur="1" fill="hold">
                                          <p:stCondLst>
                                            <p:cond delay="0"/>
                                          </p:stCondLst>
                                        </p:cTn>
                                        <p:tgtEl>
                                          <p:spTgt spid="35"/>
                                        </p:tgtEl>
                                        <p:attrNameLst>
                                          <p:attrName>style.visibility</p:attrName>
                                        </p:attrNameLst>
                                      </p:cBhvr>
                                      <p:to>
                                        <p:strVal val="visible"/>
                                      </p:to>
                                    </p:set>
                                    <p:animEffect transition="in" filter="fade">
                                      <p:cBhvr>
                                        <p:cTn id="168" dur="500"/>
                                        <p:tgtEl>
                                          <p:spTgt spid="35"/>
                                        </p:tgtEl>
                                      </p:cBhvr>
                                    </p:animEffect>
                                  </p:childTnLst>
                                </p:cTn>
                              </p:par>
                              <p:par>
                                <p:cTn id="169" presetID="10" presetClass="entr" presetSubtype="0" fill="hold" grpId="0" nodeType="withEffect">
                                  <p:stCondLst>
                                    <p:cond delay="0"/>
                                  </p:stCondLst>
                                  <p:childTnLst>
                                    <p:set>
                                      <p:cBhvr>
                                        <p:cTn id="170" dur="1" fill="hold">
                                          <p:stCondLst>
                                            <p:cond delay="0"/>
                                          </p:stCondLst>
                                        </p:cTn>
                                        <p:tgtEl>
                                          <p:spTgt spid="36"/>
                                        </p:tgtEl>
                                        <p:attrNameLst>
                                          <p:attrName>style.visibility</p:attrName>
                                        </p:attrNameLst>
                                      </p:cBhvr>
                                      <p:to>
                                        <p:strVal val="visible"/>
                                      </p:to>
                                    </p:set>
                                    <p:animEffect transition="in" filter="fade">
                                      <p:cBhvr>
                                        <p:cTn id="171" dur="500"/>
                                        <p:tgtEl>
                                          <p:spTgt spid="36"/>
                                        </p:tgtEl>
                                      </p:cBhvr>
                                    </p:animEffect>
                                  </p:childTnLst>
                                </p:cTn>
                              </p:par>
                              <p:par>
                                <p:cTn id="172" presetID="10" presetClass="entr" presetSubtype="0" fill="hold" nodeType="withEffect">
                                  <p:stCondLst>
                                    <p:cond delay="0"/>
                                  </p:stCondLst>
                                  <p:childTnLst>
                                    <p:set>
                                      <p:cBhvr>
                                        <p:cTn id="173" dur="1" fill="hold">
                                          <p:stCondLst>
                                            <p:cond delay="0"/>
                                          </p:stCondLst>
                                        </p:cTn>
                                        <p:tgtEl>
                                          <p:spTgt spid="37"/>
                                        </p:tgtEl>
                                        <p:attrNameLst>
                                          <p:attrName>style.visibility</p:attrName>
                                        </p:attrNameLst>
                                      </p:cBhvr>
                                      <p:to>
                                        <p:strVal val="visible"/>
                                      </p:to>
                                    </p:set>
                                    <p:animEffect transition="in" filter="fade">
                                      <p:cBhvr>
                                        <p:cTn id="174" dur="500"/>
                                        <p:tgtEl>
                                          <p:spTgt spid="37"/>
                                        </p:tgtEl>
                                      </p:cBhvr>
                                    </p:animEffect>
                                  </p:childTnLst>
                                </p:cTn>
                              </p:par>
                              <p:par>
                                <p:cTn id="175" presetID="10" presetClass="exit" presetSubtype="0" fill="hold" grpId="1" nodeType="withEffect">
                                  <p:stCondLst>
                                    <p:cond delay="0"/>
                                  </p:stCondLst>
                                  <p:childTnLst>
                                    <p:animEffect transition="out" filter="fade">
                                      <p:cBhvr>
                                        <p:cTn id="176" dur="500"/>
                                        <p:tgtEl>
                                          <p:spTgt spid="12"/>
                                        </p:tgtEl>
                                      </p:cBhvr>
                                    </p:animEffect>
                                    <p:set>
                                      <p:cBhvr>
                                        <p:cTn id="177" dur="1" fill="hold">
                                          <p:stCondLst>
                                            <p:cond delay="499"/>
                                          </p:stCondLst>
                                        </p:cTn>
                                        <p:tgtEl>
                                          <p:spTgt spid="12"/>
                                        </p:tgtEl>
                                        <p:attrNameLst>
                                          <p:attrName>style.visibility</p:attrName>
                                        </p:attrNameLst>
                                      </p:cBhvr>
                                      <p:to>
                                        <p:strVal val="hidden"/>
                                      </p:to>
                                    </p:set>
                                  </p:childTnLst>
                                </p:cTn>
                              </p:par>
                              <p:par>
                                <p:cTn id="178" presetID="10" presetClass="exit" presetSubtype="0" fill="hold" grpId="1" nodeType="withEffect">
                                  <p:stCondLst>
                                    <p:cond delay="0"/>
                                  </p:stCondLst>
                                  <p:childTnLst>
                                    <p:animEffect transition="out" filter="fade">
                                      <p:cBhvr>
                                        <p:cTn id="179" dur="500"/>
                                        <p:tgtEl>
                                          <p:spTgt spid="18"/>
                                        </p:tgtEl>
                                      </p:cBhvr>
                                    </p:animEffect>
                                    <p:set>
                                      <p:cBhvr>
                                        <p:cTn id="180" dur="1" fill="hold">
                                          <p:stCondLst>
                                            <p:cond delay="499"/>
                                          </p:stCondLst>
                                        </p:cTn>
                                        <p:tgtEl>
                                          <p:spTgt spid="18"/>
                                        </p:tgtEl>
                                        <p:attrNameLst>
                                          <p:attrName>style.visibility</p:attrName>
                                        </p:attrNameLst>
                                      </p:cBhvr>
                                      <p:to>
                                        <p:strVal val="hidden"/>
                                      </p:to>
                                    </p:set>
                                  </p:childTnLst>
                                </p:cTn>
                              </p:par>
                            </p:childTnLst>
                          </p:cTn>
                        </p:par>
                        <p:par>
                          <p:cTn id="181" fill="hold">
                            <p:stCondLst>
                              <p:cond delay="500"/>
                            </p:stCondLst>
                            <p:childTnLst>
                              <p:par>
                                <p:cTn id="182" presetID="10" presetClass="exit" presetSubtype="0" fill="hold" grpId="1" nodeType="afterEffect">
                                  <p:stCondLst>
                                    <p:cond delay="0"/>
                                  </p:stCondLst>
                                  <p:childTnLst>
                                    <p:animEffect transition="out" filter="fade">
                                      <p:cBhvr>
                                        <p:cTn id="183" dur="500"/>
                                        <p:tgtEl>
                                          <p:spTgt spid="34"/>
                                        </p:tgtEl>
                                      </p:cBhvr>
                                    </p:animEffect>
                                    <p:set>
                                      <p:cBhvr>
                                        <p:cTn id="184" dur="1" fill="hold">
                                          <p:stCondLst>
                                            <p:cond delay="499"/>
                                          </p:stCondLst>
                                        </p:cTn>
                                        <p:tgtEl>
                                          <p:spTgt spid="34"/>
                                        </p:tgtEl>
                                        <p:attrNameLst>
                                          <p:attrName>style.visibility</p:attrName>
                                        </p:attrNameLst>
                                      </p:cBhvr>
                                      <p:to>
                                        <p:strVal val="hidden"/>
                                      </p:to>
                                    </p:set>
                                  </p:childTnLst>
                                </p:cTn>
                              </p:par>
                              <p:par>
                                <p:cTn id="185" presetID="10" presetClass="exit" presetSubtype="0" fill="hold" grpId="1" nodeType="withEffect">
                                  <p:stCondLst>
                                    <p:cond delay="0"/>
                                  </p:stCondLst>
                                  <p:childTnLst>
                                    <p:animEffect transition="out" filter="fade">
                                      <p:cBhvr>
                                        <p:cTn id="186" dur="500"/>
                                        <p:tgtEl>
                                          <p:spTgt spid="33"/>
                                        </p:tgtEl>
                                      </p:cBhvr>
                                    </p:animEffect>
                                    <p:set>
                                      <p:cBhvr>
                                        <p:cTn id="187" dur="1" fill="hold">
                                          <p:stCondLst>
                                            <p:cond delay="499"/>
                                          </p:stCondLst>
                                        </p:cTn>
                                        <p:tgtEl>
                                          <p:spTgt spid="3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4" grpId="1"/>
      <p:bldP spid="5" grpId="0" animBg="1"/>
      <p:bldP spid="5" grpId="1" animBg="1"/>
      <p:bldP spid="6" grpId="0" animBg="1"/>
      <p:bldP spid="6" grpId="1" animBg="1"/>
      <p:bldP spid="7" grpId="0" animBg="1"/>
      <p:bldP spid="7" grpId="1" animBg="1"/>
      <p:bldP spid="8" grpId="0" animBg="1"/>
      <p:bldP spid="8" grpId="1" animBg="1"/>
      <p:bldP spid="9" grpId="0" animBg="1"/>
      <p:bldP spid="10" grpId="0" animBg="1"/>
      <p:bldP spid="10" grpId="1" animBg="1"/>
      <p:bldP spid="11" grpId="0" animBg="1"/>
      <p:bldP spid="12" grpId="0" animBg="1"/>
      <p:bldP spid="12" grpId="1" animBg="1"/>
      <p:bldP spid="13" grpId="0" animBg="1"/>
      <p:bldP spid="14" grpId="0" animBg="1"/>
      <p:bldP spid="14" grpId="1" animBg="1"/>
      <p:bldP spid="15" grpId="0"/>
      <p:bldP spid="15" grpId="1"/>
      <p:bldP spid="16" grpId="0" animBg="1"/>
      <p:bldP spid="17" grpId="0"/>
      <p:bldP spid="18" grpId="0" animBg="1"/>
      <p:bldP spid="18" grpId="1" animBg="1"/>
      <p:bldP spid="19" grpId="0" animBg="1"/>
      <p:bldP spid="20" grpId="0" animBg="1"/>
      <p:bldP spid="21" grpId="0" animBg="1"/>
      <p:bldP spid="22" grpId="0" animBg="1"/>
      <p:bldP spid="24" grpId="0" animBg="1"/>
      <p:bldP spid="27" grpId="0" uiExpand="1" build="p"/>
      <p:bldP spid="28" grpId="0"/>
      <p:bldP spid="28" grpId="1"/>
      <p:bldP spid="29" grpId="0"/>
      <p:bldP spid="31" grpId="0" animBg="1"/>
      <p:bldP spid="31" grpId="1" animBg="1"/>
      <p:bldP spid="32" grpId="0"/>
      <p:bldP spid="33" grpId="0"/>
      <p:bldP spid="33" grpId="1"/>
      <p:bldP spid="34" grpId="0" animBg="1"/>
      <p:bldP spid="34" grpId="1" animBg="1"/>
      <p:bldP spid="35" grpId="0" animBg="1"/>
      <p:bldP spid="36" grpId="0" animBg="1"/>
      <p:bldP spid="37" grpId="0"/>
    </p:bldLst>
  </p:timing>
</p:sld>
</file>

<file path=ppt/theme/theme1.xml><?xml version="1.0" encoding="utf-8"?>
<a:theme xmlns:a="http://schemas.openxmlformats.org/drawingml/2006/main" name="devEduc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wrap="square" lIns="0" tIns="0" rIns="0" bIns="0" rtlCol="0">
        <a:noAutofit/>
      </a:bodyPr>
      <a:lstStyle>
        <a:defPPr marL="0" marR="0" indent="0" algn="l" defTabSz="914363" rtl="0" eaLnBrk="1" fontAlgn="auto" latinLnBrk="0" hangingPunct="1">
          <a:lnSpc>
            <a:spcPct val="90000"/>
          </a:lnSpc>
          <a:spcBef>
            <a:spcPts val="0"/>
          </a:spcBef>
          <a:spcAft>
            <a:spcPts val="0"/>
          </a:spcAft>
          <a:buClrTx/>
          <a:buSzTx/>
          <a:buFontTx/>
          <a:buNone/>
          <a:tabLst/>
          <a:defRPr kumimoji="0" sz="2400" b="1" i="0" u="none" strike="noStrike" kern="1200" cap="none" spc="0" normalizeH="0" baseline="0" noProof="0" dirty="0" smtClean="0">
            <a:ln>
              <a:noFill/>
            </a:ln>
            <a:solidFill>
              <a:srgbClr val="373737"/>
            </a:solidFill>
            <a:effectLst/>
            <a:uLnTx/>
            <a:uFillTx/>
            <a:latin typeface="+mn-lt"/>
            <a:ea typeface="+mn-ea"/>
            <a:cs typeface="+mn-cs"/>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devEducate</Template>
  <TotalTime>36936</TotalTime>
  <Words>1506</Words>
  <Application>Microsoft Office PowerPoint</Application>
  <PresentationFormat>On-screen Show (4:3)</PresentationFormat>
  <Paragraphs>366</Paragraphs>
  <Slides>35</Slides>
  <Notes>13</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devEducate</vt:lpstr>
      <vt:lpstr>Windows Azure</vt:lpstr>
      <vt:lpstr>Azure in a Day Training:  Windows Azure</vt:lpstr>
      <vt:lpstr>Modules</vt:lpstr>
      <vt:lpstr>DEMO</vt:lpstr>
      <vt:lpstr>Windows Azure Overview: Agenda</vt:lpstr>
      <vt:lpstr>Windows Azure  Platform</vt:lpstr>
      <vt:lpstr>Windows Azure  </vt:lpstr>
      <vt:lpstr>Slide 8</vt:lpstr>
      <vt:lpstr>Cloud Service Offerings</vt:lpstr>
      <vt:lpstr>Windows Azure Overview: Agenda</vt:lpstr>
      <vt:lpstr>Why do you care?</vt:lpstr>
      <vt:lpstr>Scalability</vt:lpstr>
      <vt:lpstr>Scale Up/Down to meet demand</vt:lpstr>
      <vt:lpstr>Reliability</vt:lpstr>
      <vt:lpstr>Durability</vt:lpstr>
      <vt:lpstr>Why do you care?</vt:lpstr>
      <vt:lpstr>Windows Azure Overview: Agenda</vt:lpstr>
      <vt:lpstr>What is Windows Azure</vt:lpstr>
      <vt:lpstr>Terms</vt:lpstr>
      <vt:lpstr>Service Model</vt:lpstr>
      <vt:lpstr>Fault / Update Domains</vt:lpstr>
      <vt:lpstr>Compute (Role) Options</vt:lpstr>
      <vt:lpstr>Compute Instance Sizes</vt:lpstr>
      <vt:lpstr>Modules</vt:lpstr>
      <vt:lpstr>Dev Environment / Portal Agenda</vt:lpstr>
      <vt:lpstr>Creating a hosted service</vt:lpstr>
      <vt:lpstr>Region or Affinity Group</vt:lpstr>
      <vt:lpstr>Developer SDK and Visual Studio Tools</vt:lpstr>
      <vt:lpstr>Windows Azure Project Template</vt:lpstr>
      <vt:lpstr>Windows Azure Project</vt:lpstr>
      <vt:lpstr>Development Fabric Compute Emulator</vt:lpstr>
      <vt:lpstr>Development Storage Storage Emulator</vt:lpstr>
      <vt:lpstr>Manually Starting Development Storage</vt:lpstr>
      <vt:lpstr>Deployment Tools</vt:lpstr>
      <vt:lpstr>End of windows Azure Overview</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Relationships in the Entity Framework</dc:title>
  <dc:creator>RobBagby</dc:creator>
  <cp:lastModifiedBy>RobBagby</cp:lastModifiedBy>
  <cp:revision>512</cp:revision>
  <dcterms:created xsi:type="dcterms:W3CDTF">2006-08-16T00:00:00Z</dcterms:created>
  <dcterms:modified xsi:type="dcterms:W3CDTF">2011-04-12T20:43:07Z</dcterms:modified>
</cp:coreProperties>
</file>